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embeddedFontLst>
    <p:embeddedFont>
      <p:font typeface="Century Gothic" panose="020B0502020202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9"/>
    <p:restoredTop sz="94679"/>
  </p:normalViewPr>
  <p:slideViewPr>
    <p:cSldViewPr snapToGrid="0">
      <p:cViewPr varScale="1">
        <p:scale>
          <a:sx n="98" d="100"/>
          <a:sy n="98" d="100"/>
        </p:scale>
        <p:origin x="31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b108ba67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2b108ba67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6226e8691f287c84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6226e8691f287c84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6226e8691f287c84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6226e8691f287c84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01b788117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01b788117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01b788117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01b788117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d8721ac481ca9b7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gd8721ac481ca9b7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d8721ac481ca9b7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gd8721ac481ca9b7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9e5f27d7e971cdb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g29e5f27d7e971cdb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ce9bb929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g2ce9bb929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226e8691f287c8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226e8691f287c8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6226e8691f287c84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6226e8691f287c84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6226e8691f287c84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6226e8691f287c84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6226e8691f287c84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6226e8691f287c84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6226e8691f287c84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6226e8691f287c84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6226e8691f287c84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6226e8691f287c84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6226e8691f287c84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6226e8691f287c84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>
            <a:spLocks noGrp="1"/>
          </p:cNvSpPr>
          <p:nvPr>
            <p:ph type="pic" idx="2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20" name="Google Shape;20;p2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body" idx="1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0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marL="1371600" lvl="2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marL="1828800" lvl="3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marL="2286000" lvl="4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marL="2743200" lvl="5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marL="3200400" lvl="6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marL="3657600" lvl="7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marL="4114800" lvl="8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body" idx="2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body" idx="1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15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00" b="0" i="0" u="none" strike="noStrike" cap="non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4" name="Google Shape;124;p15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00" b="0" i="0" u="none" strike="noStrike" cap="non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body" idx="1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body" idx="1"/>
          </p:nvPr>
        </p:nvSpPr>
        <p:spPr>
          <a:xfrm rot="5400000">
            <a:off x="1679576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4"/>
          <p:cNvSpPr>
            <a:spLocks noGrp="1"/>
          </p:cNvSpPr>
          <p:nvPr>
            <p:ph type="pic" idx="2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34" name="Google Shape;34;p4"/>
          <p:cNvSpPr txBox="1">
            <a:spLocks noGrp="1"/>
          </p:cNvSpPr>
          <p:nvPr>
            <p:ph type="body" idx="3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4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4"/>
          <p:cNvSpPr>
            <a:spLocks noGrp="1"/>
          </p:cNvSpPr>
          <p:nvPr>
            <p:ph type="pic" idx="5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37" name="Google Shape;37;p4"/>
          <p:cNvSpPr txBox="1">
            <a:spLocks noGrp="1"/>
          </p:cNvSpPr>
          <p:nvPr>
            <p:ph type="body" idx="6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7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4"/>
          <p:cNvSpPr>
            <a:spLocks noGrp="1"/>
          </p:cNvSpPr>
          <p:nvPr>
            <p:ph type="pic" idx="8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40" name="Google Shape;40;p4"/>
          <p:cNvSpPr txBox="1">
            <a:spLocks noGrp="1"/>
          </p:cNvSpPr>
          <p:nvPr>
            <p:ph type="body" idx="9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41" name="Google Shape;41;p4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2" name="Google Shape;42;p4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body" idx="2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body" idx="3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body" idx="4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body" idx="5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6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54" name="Google Shape;54;p5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5" name="Google Shape;55;p5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" name="Google Shape;56;p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6"/>
          <p:cNvSpPr>
            <a:spLocks noGrp="1"/>
          </p:cNvSpPr>
          <p:nvPr>
            <p:ph type="pic" idx="2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62" name="Google Shape;62;p6"/>
          <p:cNvSpPr txBox="1">
            <a:spLocks noGrp="1"/>
          </p:cNvSpPr>
          <p:nvPr>
            <p:ph type="body" idx="1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 txBox="1"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body" idx="2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body" idx="2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body" idx="3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body" idx="4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91" name="Google Shape;91;p1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20">
            <a:alphaModFix/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21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22">
            <a:alphaModFix/>
          </a:blip>
          <a:srcRect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23">
            <a:alphaModFix/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9"/>
          <p:cNvPicPr preferRelativeResize="0"/>
          <p:nvPr/>
        </p:nvPicPr>
        <p:blipFill rotWithShape="1">
          <a:blip r:embed="rId4">
            <a:alphaModFix/>
          </a:blip>
          <a:srcRect l="3614"/>
          <a:stretch/>
        </p:blipFill>
        <p:spPr>
          <a:xfrm>
            <a:off x="0" y="2669685"/>
            <a:ext cx="4037011" cy="4188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9"/>
          <p:cNvPicPr preferRelativeResize="0"/>
          <p:nvPr/>
        </p:nvPicPr>
        <p:blipFill rotWithShape="1">
          <a:blip r:embed="rId5">
            <a:alphaModFix/>
          </a:blip>
          <a:srcRect l="35641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9"/>
          <p:cNvPicPr preferRelativeResize="0"/>
          <p:nvPr/>
        </p:nvPicPr>
        <p:blipFill rotWithShape="1">
          <a:blip r:embed="rId6">
            <a:alphaModFix/>
          </a:blip>
          <a:srcRect t="28815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9"/>
          <p:cNvPicPr preferRelativeResize="0"/>
          <p:nvPr/>
        </p:nvPicPr>
        <p:blipFill rotWithShape="1">
          <a:blip r:embed="rId7">
            <a:alphaModFix/>
          </a:blip>
          <a:srcRect b="23318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9"/>
          <p:cNvSpPr txBox="1">
            <a:spLocks noGrp="1"/>
          </p:cNvSpPr>
          <p:nvPr>
            <p:ph type="title"/>
          </p:nvPr>
        </p:nvSpPr>
        <p:spPr>
          <a:xfrm>
            <a:off x="6742108" y="629266"/>
            <a:ext cx="3307800" cy="16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 sz="4200"/>
              <a:t>Real Chris Wooten</a:t>
            </a:r>
            <a:endParaRPr/>
          </a:p>
        </p:txBody>
      </p:sp>
      <p:sp>
        <p:nvSpPr>
          <p:cNvPr id="153" name="Google Shape;153;p19"/>
          <p:cNvSpPr txBox="1">
            <a:spLocks noGrp="1"/>
          </p:cNvSpPr>
          <p:nvPr>
            <p:ph type="body" idx="1"/>
          </p:nvPr>
        </p:nvSpPr>
        <p:spPr>
          <a:xfrm>
            <a:off x="6742108" y="2438400"/>
            <a:ext cx="33078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-604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►"/>
            </a:pPr>
            <a:r>
              <a:rPr lang="en-US" sz="14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Retired Marine Corps LDO Officer</a:t>
            </a:r>
          </a:p>
          <a:p>
            <a:pPr marL="0" lvl="0" indent="-6045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►"/>
            </a:pPr>
            <a:r>
              <a:rPr lang="en-US" sz="14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25+ years asset management &amp; constant process improvement.</a:t>
            </a:r>
          </a:p>
          <a:p>
            <a:pPr marL="0" lvl="0" indent="-6045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►"/>
            </a:pPr>
            <a:r>
              <a:rPr lang="en-US" sz="14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Forced to learn submarket analysis due to Marine Corps moves ever 2-3 years.</a:t>
            </a:r>
          </a:p>
          <a:p>
            <a:pPr marL="0" lvl="0" indent="-6045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►"/>
            </a:pPr>
            <a:r>
              <a:rPr lang="en-US" sz="14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Started remote flipping with OPM while active duty in 2015, flipped 27 houses in two years.</a:t>
            </a:r>
          </a:p>
          <a:p>
            <a:pPr marL="0" lvl="0" indent="-6045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►"/>
            </a:pPr>
            <a:r>
              <a:rPr lang="en-US" sz="14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Purchased first MFR Jan 2016, and quickly learned ropes of self-directed IRA investing.</a:t>
            </a:r>
          </a:p>
          <a:p>
            <a:pPr marL="0" lvl="0" indent="-6045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►"/>
            </a:pPr>
            <a:r>
              <a:rPr lang="en-US" sz="14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GP, KP +3,500-units</a:t>
            </a:r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154" name="Google Shape;154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1" y="0"/>
            <a:ext cx="539160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9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Asset Protection </a:t>
            </a:r>
            <a:r>
              <a:rPr lang="en-US" sz="3800"/>
              <a:t>(NOT TAX STRATEGY)</a:t>
            </a:r>
            <a:endParaRPr sz="3800"/>
          </a:p>
        </p:txBody>
      </p:sp>
      <p:sp>
        <p:nvSpPr>
          <p:cNvPr id="241" name="Google Shape;241;p28"/>
          <p:cNvSpPr txBox="1">
            <a:spLocks noGrp="1"/>
          </p:cNvSpPr>
          <p:nvPr>
            <p:ph type="body" idx="1"/>
          </p:nvPr>
        </p:nvSpPr>
        <p:spPr>
          <a:xfrm>
            <a:off x="714561" y="3474058"/>
            <a:ext cx="29400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/>
              <a:t>Anonymity</a:t>
            </a:r>
            <a:endParaRPr/>
          </a:p>
        </p:txBody>
      </p:sp>
      <p:sp>
        <p:nvSpPr>
          <p:cNvPr id="242" name="Google Shape;242;p28"/>
          <p:cNvSpPr txBox="1">
            <a:spLocks noGrp="1"/>
          </p:cNvSpPr>
          <p:nvPr>
            <p:ph type="body" idx="3"/>
          </p:nvPr>
        </p:nvSpPr>
        <p:spPr>
          <a:xfrm>
            <a:off x="645775" y="4050348"/>
            <a:ext cx="2940000" cy="20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- Manager-Managed recommended.  Member-manager means listed manager is a member.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- Registered agent (RA) or attorney file with Sec of State.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- RA or attorney provide mail service for entity.</a:t>
            </a:r>
            <a:endParaRPr/>
          </a:p>
        </p:txBody>
      </p:sp>
      <p:sp>
        <p:nvSpPr>
          <p:cNvPr id="243" name="Google Shape;243;p28"/>
          <p:cNvSpPr txBox="1">
            <a:spLocks noGrp="1"/>
          </p:cNvSpPr>
          <p:nvPr>
            <p:ph type="body" idx="4"/>
          </p:nvPr>
        </p:nvSpPr>
        <p:spPr>
          <a:xfrm>
            <a:off x="3883250" y="3474051"/>
            <a:ext cx="29304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/>
              <a:t>Personal Liability</a:t>
            </a:r>
            <a:endParaRPr/>
          </a:p>
        </p:txBody>
      </p:sp>
      <p:sp>
        <p:nvSpPr>
          <p:cNvPr id="244" name="Google Shape;244;p28"/>
          <p:cNvSpPr txBox="1">
            <a:spLocks noGrp="1"/>
          </p:cNvSpPr>
          <p:nvPr>
            <p:ph type="body" idx="6"/>
          </p:nvPr>
        </p:nvSpPr>
        <p:spPr>
          <a:xfrm>
            <a:off x="3922400" y="4050348"/>
            <a:ext cx="2934300" cy="20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- Protect assets from your household liabilities.  This can include inexperienced driver liabilities.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rPr lang="en-US"/>
              <a:t>- Review whether personal liability umbrella policy is beneficial.</a:t>
            </a:r>
            <a:endParaRPr/>
          </a:p>
        </p:txBody>
      </p:sp>
      <p:sp>
        <p:nvSpPr>
          <p:cNvPr id="245" name="Google Shape;245;p28"/>
          <p:cNvSpPr txBox="1">
            <a:spLocks noGrp="1"/>
          </p:cNvSpPr>
          <p:nvPr>
            <p:ph type="body" idx="7"/>
          </p:nvPr>
        </p:nvSpPr>
        <p:spPr>
          <a:xfrm>
            <a:off x="7042350" y="3474051"/>
            <a:ext cx="29322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/>
              <a:t>Asset Liability</a:t>
            </a:r>
            <a:endParaRPr/>
          </a:p>
        </p:txBody>
      </p:sp>
      <p:sp>
        <p:nvSpPr>
          <p:cNvPr id="246" name="Google Shape;246;p28"/>
          <p:cNvSpPr txBox="1">
            <a:spLocks noGrp="1"/>
          </p:cNvSpPr>
          <p:nvPr>
            <p:ph type="body" idx="9"/>
          </p:nvPr>
        </p:nvSpPr>
        <p:spPr>
          <a:xfrm>
            <a:off x="7124550" y="4050350"/>
            <a:ext cx="3304500" cy="20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</a:pPr>
            <a:r>
              <a:rPr lang="en-US"/>
              <a:t>- Separate assets from other entity liabilities.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</a:pPr>
            <a:r>
              <a:rPr lang="en-US"/>
              <a:t>- Separate assets from other asset liabilities.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</a:pPr>
            <a:r>
              <a:rPr lang="en-US"/>
              <a:t>- When scaling, separate assets in to bubbles.</a:t>
            </a:r>
            <a:endParaRPr/>
          </a:p>
        </p:txBody>
      </p:sp>
      <p:pic>
        <p:nvPicPr>
          <p:cNvPr id="247" name="Google Shape;24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7942" y="1376287"/>
            <a:ext cx="3296107" cy="2092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6591" y="1090021"/>
            <a:ext cx="2683720" cy="2665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59450" y="1614518"/>
            <a:ext cx="1912650" cy="1859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9"/>
          <p:cNvSpPr txBox="1">
            <a:spLocks noGrp="1"/>
          </p:cNvSpPr>
          <p:nvPr>
            <p:ph type="title"/>
          </p:nvPr>
        </p:nvSpPr>
        <p:spPr>
          <a:xfrm>
            <a:off x="646100" y="452723"/>
            <a:ext cx="9404700" cy="953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“Standing”</a:t>
            </a:r>
            <a:endParaRPr/>
          </a:p>
        </p:txBody>
      </p:sp>
      <p:sp>
        <p:nvSpPr>
          <p:cNvPr id="255" name="Google Shape;255;p29"/>
          <p:cNvSpPr txBox="1">
            <a:spLocks noGrp="1"/>
          </p:cNvSpPr>
          <p:nvPr>
            <p:ph type="body" idx="1"/>
          </p:nvPr>
        </p:nvSpPr>
        <p:spPr>
          <a:xfrm>
            <a:off x="1027100" y="1405826"/>
            <a:ext cx="8946600" cy="4642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i="1"/>
              <a:t>A litigant's right to have a court rule upon the merits of particular claims for which they are seeking judicial relief. 			-Cornell Law School</a:t>
            </a:r>
            <a:endParaRPr i="1"/>
          </a:p>
          <a:p>
            <a: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-"/>
            </a:pPr>
            <a:r>
              <a:rPr lang="en-US"/>
              <a:t>Some States LLC “Act” does not include fiduciary responsibility between the managers and members.  The operating agreement (OPA) can add this responsibility to provide standing.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en-US"/>
              <a:t>Some States’ Act do not allow for members of an LLC to pursue a lawsuit against other LLC members.  Again, the OPA can provide methods and/or mechanisms to achieve standing.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en-US"/>
              <a:t>Not recommended to have entities as managers.  Entities, especially non-State entities, can become barriers to achieve standing.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en-US"/>
              <a:t>OPA can provide individual managers liability protections and maintain the expectation that managers are liable for “bad acts”.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0"/>
          <p:cNvSpPr txBox="1">
            <a:spLocks noGrp="1"/>
          </p:cNvSpPr>
          <p:nvPr>
            <p:ph type="title"/>
          </p:nvPr>
        </p:nvSpPr>
        <p:spPr>
          <a:xfrm>
            <a:off x="646100" y="452723"/>
            <a:ext cx="9404700" cy="1051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Standing - Issues</a:t>
            </a:r>
            <a:endParaRPr/>
          </a:p>
        </p:txBody>
      </p:sp>
      <p:sp>
        <p:nvSpPr>
          <p:cNvPr id="261" name="Google Shape;261;p30"/>
          <p:cNvSpPr txBox="1">
            <a:spLocks noGrp="1"/>
          </p:cNvSpPr>
          <p:nvPr>
            <p:ph type="body" idx="1"/>
          </p:nvPr>
        </p:nvSpPr>
        <p:spPr>
          <a:xfrm>
            <a:off x="1103300" y="1973775"/>
            <a:ext cx="3710700" cy="371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-"/>
            </a:pPr>
            <a:r>
              <a:rPr lang="en-US"/>
              <a:t>Partners registered in DE.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-"/>
            </a:pPr>
            <a:r>
              <a:rPr lang="en-US"/>
              <a:t>Operations registered in NC.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-"/>
            </a:pPr>
            <a:r>
              <a:rPr lang="en-US"/>
              <a:t>Manger entity registered in FL.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-"/>
            </a:pPr>
            <a:r>
              <a:rPr lang="en-US"/>
              <a:t>SPE registered in GA.  Typically involved regarding PM issues.</a:t>
            </a:r>
            <a:endParaRPr/>
          </a:p>
        </p:txBody>
      </p:sp>
      <p:grpSp>
        <p:nvGrpSpPr>
          <p:cNvPr id="262" name="Google Shape;262;p30"/>
          <p:cNvGrpSpPr/>
          <p:nvPr/>
        </p:nvGrpSpPr>
        <p:grpSpPr>
          <a:xfrm>
            <a:off x="4876076" y="2020975"/>
            <a:ext cx="5611800" cy="3710700"/>
            <a:chOff x="5498526" y="1879675"/>
            <a:chExt cx="5611800" cy="3710700"/>
          </a:xfrm>
        </p:grpSpPr>
        <p:sp>
          <p:nvSpPr>
            <p:cNvPr id="263" name="Google Shape;263;p30"/>
            <p:cNvSpPr/>
            <p:nvPr/>
          </p:nvSpPr>
          <p:spPr>
            <a:xfrm>
              <a:off x="5498526" y="1879675"/>
              <a:ext cx="5611800" cy="3710700"/>
            </a:xfrm>
            <a:prstGeom prst="rect">
              <a:avLst/>
            </a:prstGeom>
            <a:noFill/>
            <a:ln w="76200" cap="flat" cmpd="sng">
              <a:solidFill>
                <a:srgbClr val="CC412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4" name="Google Shape;264;p30"/>
            <p:cNvSpPr/>
            <p:nvPr/>
          </p:nvSpPr>
          <p:spPr>
            <a:xfrm>
              <a:off x="5873450" y="2000238"/>
              <a:ext cx="2040600" cy="8721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latin typeface="Century Gothic"/>
                  <a:ea typeface="Century Gothic"/>
                  <a:cs typeface="Century Gothic"/>
                  <a:sym typeface="Century Gothic"/>
                </a:rPr>
                <a:t>General Partners</a:t>
              </a:r>
              <a:endParaRPr sz="2000" b="1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5" name="Google Shape;265;p30"/>
            <p:cNvSpPr/>
            <p:nvPr/>
          </p:nvSpPr>
          <p:spPr>
            <a:xfrm>
              <a:off x="8408389" y="1987550"/>
              <a:ext cx="2040600" cy="8721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latin typeface="Century Gothic"/>
                  <a:ea typeface="Century Gothic"/>
                  <a:cs typeface="Century Gothic"/>
                  <a:sym typeface="Century Gothic"/>
                </a:rPr>
                <a:t>Limited Partners</a:t>
              </a:r>
              <a:endParaRPr sz="2000" b="1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6" name="Google Shape;266;p30"/>
            <p:cNvSpPr/>
            <p:nvPr/>
          </p:nvSpPr>
          <p:spPr>
            <a:xfrm>
              <a:off x="7284128" y="3298966"/>
              <a:ext cx="2040600" cy="8721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latin typeface="Century Gothic"/>
                  <a:ea typeface="Century Gothic"/>
                  <a:cs typeface="Century Gothic"/>
                  <a:sym typeface="Century Gothic"/>
                </a:rPr>
                <a:t>Operations</a:t>
              </a:r>
              <a:endParaRPr sz="1800" b="1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7284137" y="4597726"/>
              <a:ext cx="2040600" cy="8721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latin typeface="Century Gothic"/>
                  <a:ea typeface="Century Gothic"/>
                  <a:cs typeface="Century Gothic"/>
                  <a:sym typeface="Century Gothic"/>
                </a:rPr>
                <a:t>SPE</a:t>
              </a:r>
              <a:endParaRPr sz="2000" b="1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1"/>
          <p:cNvSpPr txBox="1">
            <a:spLocks noGrp="1"/>
          </p:cNvSpPr>
          <p:nvPr>
            <p:ph type="title"/>
          </p:nvPr>
        </p:nvSpPr>
        <p:spPr>
          <a:xfrm>
            <a:off x="646100" y="452723"/>
            <a:ext cx="9404700" cy="1051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Standing - Clean</a:t>
            </a:r>
            <a:endParaRPr/>
          </a:p>
        </p:txBody>
      </p:sp>
      <p:sp>
        <p:nvSpPr>
          <p:cNvPr id="273" name="Google Shape;273;p31"/>
          <p:cNvSpPr txBox="1">
            <a:spLocks noGrp="1"/>
          </p:cNvSpPr>
          <p:nvPr>
            <p:ph type="body" idx="1"/>
          </p:nvPr>
        </p:nvSpPr>
        <p:spPr>
          <a:xfrm>
            <a:off x="1103300" y="1973775"/>
            <a:ext cx="3710700" cy="371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-"/>
            </a:pPr>
            <a:r>
              <a:rPr lang="en-US"/>
              <a:t>Partners registered in DE.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-"/>
            </a:pPr>
            <a:r>
              <a:rPr lang="en-US"/>
              <a:t>Operations registered in DE.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-"/>
            </a:pPr>
            <a:r>
              <a:rPr lang="en-US"/>
              <a:t>Manger entity, NO.        Stick to individuals.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-"/>
            </a:pPr>
            <a:r>
              <a:rPr lang="en-US"/>
              <a:t>SPE in property State.  </a:t>
            </a:r>
            <a:endParaRPr/>
          </a:p>
        </p:txBody>
      </p:sp>
      <p:grpSp>
        <p:nvGrpSpPr>
          <p:cNvPr id="274" name="Google Shape;274;p31"/>
          <p:cNvGrpSpPr/>
          <p:nvPr/>
        </p:nvGrpSpPr>
        <p:grpSpPr>
          <a:xfrm>
            <a:off x="4876076" y="2020975"/>
            <a:ext cx="5611800" cy="3710700"/>
            <a:chOff x="5498526" y="1879675"/>
            <a:chExt cx="5611800" cy="3710700"/>
          </a:xfrm>
        </p:grpSpPr>
        <p:sp>
          <p:nvSpPr>
            <p:cNvPr id="275" name="Google Shape;275;p31"/>
            <p:cNvSpPr/>
            <p:nvPr/>
          </p:nvSpPr>
          <p:spPr>
            <a:xfrm>
              <a:off x="5498526" y="1879675"/>
              <a:ext cx="5611800" cy="3710700"/>
            </a:xfrm>
            <a:prstGeom prst="rect">
              <a:avLst/>
            </a:prstGeom>
            <a:noFill/>
            <a:ln w="76200" cap="flat" cmpd="sng">
              <a:solidFill>
                <a:srgbClr val="CC412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6" name="Google Shape;276;p31"/>
            <p:cNvSpPr/>
            <p:nvPr/>
          </p:nvSpPr>
          <p:spPr>
            <a:xfrm>
              <a:off x="5873450" y="2000238"/>
              <a:ext cx="2040600" cy="8721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latin typeface="Century Gothic"/>
                  <a:ea typeface="Century Gothic"/>
                  <a:cs typeface="Century Gothic"/>
                  <a:sym typeface="Century Gothic"/>
                </a:rPr>
                <a:t>General Partners</a:t>
              </a:r>
              <a:endParaRPr sz="2000" b="1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7" name="Google Shape;277;p31"/>
            <p:cNvSpPr/>
            <p:nvPr/>
          </p:nvSpPr>
          <p:spPr>
            <a:xfrm>
              <a:off x="8408389" y="1987550"/>
              <a:ext cx="2040600" cy="8721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latin typeface="Century Gothic"/>
                  <a:ea typeface="Century Gothic"/>
                  <a:cs typeface="Century Gothic"/>
                  <a:sym typeface="Century Gothic"/>
                </a:rPr>
                <a:t>Limited Partners</a:t>
              </a:r>
              <a:endParaRPr sz="2000" b="1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8" name="Google Shape;278;p31"/>
            <p:cNvSpPr/>
            <p:nvPr/>
          </p:nvSpPr>
          <p:spPr>
            <a:xfrm>
              <a:off x="7284128" y="3298966"/>
              <a:ext cx="2040600" cy="8721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latin typeface="Century Gothic"/>
                  <a:ea typeface="Century Gothic"/>
                  <a:cs typeface="Century Gothic"/>
                  <a:sym typeface="Century Gothic"/>
                </a:rPr>
                <a:t>Operations</a:t>
              </a:r>
              <a:endParaRPr sz="1800" b="1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9" name="Google Shape;279;p31"/>
            <p:cNvSpPr/>
            <p:nvPr/>
          </p:nvSpPr>
          <p:spPr>
            <a:xfrm>
              <a:off x="7284137" y="4597726"/>
              <a:ext cx="2040600" cy="8721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latin typeface="Century Gothic"/>
                  <a:ea typeface="Century Gothic"/>
                  <a:cs typeface="Century Gothic"/>
                  <a:sym typeface="Century Gothic"/>
                </a:rPr>
                <a:t>SPE</a:t>
              </a:r>
              <a:endParaRPr sz="2000" b="1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cxnSp>
        <p:nvCxnSpPr>
          <p:cNvPr id="280" name="Google Shape;280;p31"/>
          <p:cNvCxnSpPr/>
          <p:nvPr/>
        </p:nvCxnSpPr>
        <p:spPr>
          <a:xfrm rot="10800000" flipH="1">
            <a:off x="4945050" y="4463500"/>
            <a:ext cx="5514900" cy="43800"/>
          </a:xfrm>
          <a:prstGeom prst="straightConnector1">
            <a:avLst/>
          </a:prstGeom>
          <a:noFill/>
          <a:ln w="76200" cap="flat" cmpd="sng">
            <a:solidFill>
              <a:srgbClr val="FFE599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2"/>
          <p:cNvSpPr txBox="1">
            <a:spLocks noGrp="1"/>
          </p:cNvSpPr>
          <p:nvPr>
            <p:ph type="title"/>
          </p:nvPr>
        </p:nvSpPr>
        <p:spPr>
          <a:xfrm>
            <a:off x="652236" y="438487"/>
            <a:ext cx="9404700" cy="9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Legal Representation</a:t>
            </a:r>
            <a:endParaRPr/>
          </a:p>
        </p:txBody>
      </p:sp>
      <p:sp>
        <p:nvSpPr>
          <p:cNvPr id="286" name="Google Shape;286;p32"/>
          <p:cNvSpPr txBox="1">
            <a:spLocks noGrp="1"/>
          </p:cNvSpPr>
          <p:nvPr>
            <p:ph type="body" idx="1"/>
          </p:nvPr>
        </p:nvSpPr>
        <p:spPr>
          <a:xfrm>
            <a:off x="652463" y="3769026"/>
            <a:ext cx="29400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/>
              <a:t>Attorney </a:t>
            </a:r>
            <a:endParaRPr/>
          </a:p>
        </p:txBody>
      </p:sp>
      <p:sp>
        <p:nvSpPr>
          <p:cNvPr id="287" name="Google Shape;287;p32"/>
          <p:cNvSpPr txBox="1">
            <a:spLocks noGrp="1"/>
          </p:cNvSpPr>
          <p:nvPr>
            <p:ph type="body" idx="3"/>
          </p:nvPr>
        </p:nvSpPr>
        <p:spPr>
          <a:xfrm>
            <a:off x="645763" y="4345287"/>
            <a:ext cx="2940000" cy="17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- Find LLC attorney in the State the LLC is registered in.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rPr lang="en-US"/>
              <a:t>-  OPA’s developed by this attorney.  AVOID BOILERPLATES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rPr lang="en-US"/>
              <a:t>- Ask for editable draft for future use and send for review.</a:t>
            </a:r>
            <a:endParaRPr/>
          </a:p>
        </p:txBody>
      </p:sp>
      <p:sp>
        <p:nvSpPr>
          <p:cNvPr id="288" name="Google Shape;288;p32"/>
          <p:cNvSpPr txBox="1">
            <a:spLocks noGrp="1"/>
          </p:cNvSpPr>
          <p:nvPr>
            <p:ph type="body" idx="4"/>
          </p:nvPr>
        </p:nvSpPr>
        <p:spPr>
          <a:xfrm>
            <a:off x="3889375" y="3769026"/>
            <a:ext cx="29304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/>
              <a:t>State Legal Statue</a:t>
            </a:r>
            <a:endParaRPr/>
          </a:p>
        </p:txBody>
      </p:sp>
      <p:sp>
        <p:nvSpPr>
          <p:cNvPr id="289" name="Google Shape;289;p32"/>
          <p:cNvSpPr txBox="1">
            <a:spLocks noGrp="1"/>
          </p:cNvSpPr>
          <p:nvPr>
            <p:ph type="body" idx="6"/>
          </p:nvPr>
        </p:nvSpPr>
        <p:spPr>
          <a:xfrm>
            <a:off x="3888022" y="4345287"/>
            <a:ext cx="2934300" cy="17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- The “Act”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rPr lang="en-US"/>
              <a:t>- Familiarize with sections identified in OPA.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rPr lang="en-US"/>
              <a:t>- If an overachiever, read the whole thing and ask questions.</a:t>
            </a:r>
            <a:endParaRPr/>
          </a:p>
        </p:txBody>
      </p:sp>
      <p:sp>
        <p:nvSpPr>
          <p:cNvPr id="290" name="Google Shape;290;p32"/>
          <p:cNvSpPr txBox="1">
            <a:spLocks noGrp="1"/>
          </p:cNvSpPr>
          <p:nvPr>
            <p:ph type="body" idx="7"/>
          </p:nvPr>
        </p:nvSpPr>
        <p:spPr>
          <a:xfrm>
            <a:off x="7124700" y="3769026"/>
            <a:ext cx="29322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/>
              <a:t>PPM</a:t>
            </a:r>
            <a:endParaRPr/>
          </a:p>
        </p:txBody>
      </p:sp>
      <p:sp>
        <p:nvSpPr>
          <p:cNvPr id="291" name="Google Shape;291;p32"/>
          <p:cNvSpPr txBox="1">
            <a:spLocks noGrp="1"/>
          </p:cNvSpPr>
          <p:nvPr>
            <p:ph type="body" idx="9"/>
          </p:nvPr>
        </p:nvSpPr>
        <p:spPr>
          <a:xfrm>
            <a:off x="7124575" y="4357647"/>
            <a:ext cx="3304500" cy="17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- Have SEC attorney develop the PPM.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rPr lang="en-US"/>
              <a:t>- Understand that the SEC atty is likely not barred in the State of the entity.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rPr lang="en-US"/>
              <a:t>- Have State counsel review PPM.  </a:t>
            </a:r>
            <a:endParaRPr/>
          </a:p>
        </p:txBody>
      </p:sp>
      <p:pic>
        <p:nvPicPr>
          <p:cNvPr id="292" name="Google Shape;29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0513" y="1676431"/>
            <a:ext cx="1929322" cy="209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5347" y="1676431"/>
            <a:ext cx="2610905" cy="2092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9050" y="1669325"/>
            <a:ext cx="2106839" cy="2106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9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Operating Agreement</a:t>
            </a:r>
            <a:endParaRPr/>
          </a:p>
        </p:txBody>
      </p:sp>
      <p:sp>
        <p:nvSpPr>
          <p:cNvPr id="300" name="Google Shape;300;p33"/>
          <p:cNvSpPr txBox="1">
            <a:spLocks noGrp="1"/>
          </p:cNvSpPr>
          <p:nvPr>
            <p:ph type="body" idx="1"/>
          </p:nvPr>
        </p:nvSpPr>
        <p:spPr>
          <a:xfrm>
            <a:off x="652463" y="3769026"/>
            <a:ext cx="29400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/>
              <a:t>Legal Boilerplates</a:t>
            </a:r>
            <a:endParaRPr/>
          </a:p>
        </p:txBody>
      </p:sp>
      <p:sp>
        <p:nvSpPr>
          <p:cNvPr id="301" name="Google Shape;301;p33"/>
          <p:cNvSpPr txBox="1">
            <a:spLocks noGrp="1"/>
          </p:cNvSpPr>
          <p:nvPr>
            <p:ph type="body" idx="3"/>
          </p:nvPr>
        </p:nvSpPr>
        <p:spPr>
          <a:xfrm>
            <a:off x="645763" y="4345287"/>
            <a:ext cx="2940000" cy="17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- DON’T DO IT!!!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rPr lang="en-US"/>
              <a:t>- Likely do not account for State Acts.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rPr lang="en-US"/>
              <a:t>- May be overly burdensome to interpret and enforce.</a:t>
            </a:r>
            <a:endParaRPr/>
          </a:p>
        </p:txBody>
      </p:sp>
      <p:sp>
        <p:nvSpPr>
          <p:cNvPr id="302" name="Google Shape;302;p33"/>
          <p:cNvSpPr txBox="1">
            <a:spLocks noGrp="1"/>
          </p:cNvSpPr>
          <p:nvPr>
            <p:ph type="body" idx="4"/>
          </p:nvPr>
        </p:nvSpPr>
        <p:spPr>
          <a:xfrm>
            <a:off x="3889375" y="3769026"/>
            <a:ext cx="29304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/>
              <a:t>Managers</a:t>
            </a:r>
            <a:endParaRPr/>
          </a:p>
        </p:txBody>
      </p:sp>
      <p:sp>
        <p:nvSpPr>
          <p:cNvPr id="303" name="Google Shape;303;p33"/>
          <p:cNvSpPr txBox="1">
            <a:spLocks noGrp="1"/>
          </p:cNvSpPr>
          <p:nvPr>
            <p:ph type="body" idx="6"/>
          </p:nvPr>
        </p:nvSpPr>
        <p:spPr>
          <a:xfrm>
            <a:off x="3888022" y="4345287"/>
            <a:ext cx="2934300" cy="17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- Keep as individual persons. 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rPr lang="en-US"/>
              <a:t>- The OPA can provide “good faith” liability protections for the individuals. 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rPr lang="en-US"/>
              <a:t>- Not the place to insert another entity.</a:t>
            </a:r>
            <a:endParaRPr/>
          </a:p>
        </p:txBody>
      </p:sp>
      <p:sp>
        <p:nvSpPr>
          <p:cNvPr id="304" name="Google Shape;304;p33"/>
          <p:cNvSpPr txBox="1">
            <a:spLocks noGrp="1"/>
          </p:cNvSpPr>
          <p:nvPr>
            <p:ph type="body" idx="7"/>
          </p:nvPr>
        </p:nvSpPr>
        <p:spPr>
          <a:xfrm>
            <a:off x="7124700" y="3769026"/>
            <a:ext cx="29322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/>
              <a:t>Manager Duties</a:t>
            </a:r>
            <a:endParaRPr/>
          </a:p>
        </p:txBody>
      </p:sp>
      <p:sp>
        <p:nvSpPr>
          <p:cNvPr id="305" name="Google Shape;305;p33"/>
          <p:cNvSpPr txBox="1">
            <a:spLocks noGrp="1"/>
          </p:cNvSpPr>
          <p:nvPr>
            <p:ph type="body" idx="9"/>
          </p:nvPr>
        </p:nvSpPr>
        <p:spPr>
          <a:xfrm>
            <a:off x="7124575" y="4357647"/>
            <a:ext cx="3304500" cy="17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- Managers operate individually, majority, or unanimous consent.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rPr lang="en-US"/>
              <a:t>- Duties that can be conducted individually and establish a seat.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rPr lang="en-US"/>
              <a:t>- Limitations of duties.</a:t>
            </a:r>
            <a:endParaRPr/>
          </a:p>
        </p:txBody>
      </p:sp>
      <p:pic>
        <p:nvPicPr>
          <p:cNvPr id="306" name="Google Shape;30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8000" y="1676406"/>
            <a:ext cx="3117633" cy="209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2288" y="1812143"/>
            <a:ext cx="2092608" cy="2092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51113" y="1676406"/>
            <a:ext cx="1929322" cy="2092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9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Operating Agreement - cont.</a:t>
            </a:r>
            <a:endParaRPr/>
          </a:p>
        </p:txBody>
      </p:sp>
      <p:sp>
        <p:nvSpPr>
          <p:cNvPr id="314" name="Google Shape;314;p34"/>
          <p:cNvSpPr txBox="1">
            <a:spLocks noGrp="1"/>
          </p:cNvSpPr>
          <p:nvPr>
            <p:ph type="body" idx="1"/>
          </p:nvPr>
        </p:nvSpPr>
        <p:spPr>
          <a:xfrm>
            <a:off x="652463" y="3769026"/>
            <a:ext cx="29400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/>
              <a:t>Member Duties</a:t>
            </a:r>
            <a:endParaRPr/>
          </a:p>
        </p:txBody>
      </p:sp>
      <p:sp>
        <p:nvSpPr>
          <p:cNvPr id="315" name="Google Shape;315;p34"/>
          <p:cNvSpPr txBox="1">
            <a:spLocks noGrp="1"/>
          </p:cNvSpPr>
          <p:nvPr>
            <p:ph type="body" idx="3"/>
          </p:nvPr>
        </p:nvSpPr>
        <p:spPr>
          <a:xfrm>
            <a:off x="645763" y="4345287"/>
            <a:ext cx="2940000" cy="17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- Often limited as managers perform most functions.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rPr lang="en-US"/>
              <a:t>- This also keeps individuals involved with regular activities.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rPr lang="en-US"/>
              <a:t>- Identify quorum and how members take actions.</a:t>
            </a:r>
            <a:endParaRPr/>
          </a:p>
        </p:txBody>
      </p:sp>
      <p:sp>
        <p:nvSpPr>
          <p:cNvPr id="316" name="Google Shape;316;p34"/>
          <p:cNvSpPr txBox="1">
            <a:spLocks noGrp="1"/>
          </p:cNvSpPr>
          <p:nvPr>
            <p:ph type="body" idx="4"/>
          </p:nvPr>
        </p:nvSpPr>
        <p:spPr>
          <a:xfrm>
            <a:off x="3889375" y="3769026"/>
            <a:ext cx="29304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</a:pPr>
            <a:r>
              <a:rPr lang="en-US"/>
              <a:t>Member Override</a:t>
            </a:r>
            <a:endParaRPr/>
          </a:p>
        </p:txBody>
      </p:sp>
      <p:sp>
        <p:nvSpPr>
          <p:cNvPr id="317" name="Google Shape;317;p34"/>
          <p:cNvSpPr txBox="1">
            <a:spLocks noGrp="1"/>
          </p:cNvSpPr>
          <p:nvPr>
            <p:ph type="body" idx="6"/>
          </p:nvPr>
        </p:nvSpPr>
        <p:spPr>
          <a:xfrm>
            <a:off x="3888022" y="4345287"/>
            <a:ext cx="2934300" cy="17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- Provide events for member intervention.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rPr lang="en-US"/>
              <a:t>- Provide mechanism to record intervention.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rPr lang="en-US"/>
              <a:t>- Provide guidance to legal assistance.</a:t>
            </a:r>
            <a:endParaRPr/>
          </a:p>
        </p:txBody>
      </p:sp>
      <p:sp>
        <p:nvSpPr>
          <p:cNvPr id="318" name="Google Shape;318;p34"/>
          <p:cNvSpPr txBox="1">
            <a:spLocks noGrp="1"/>
          </p:cNvSpPr>
          <p:nvPr>
            <p:ph type="body" idx="7"/>
          </p:nvPr>
        </p:nvSpPr>
        <p:spPr>
          <a:xfrm>
            <a:off x="7124700" y="3769026"/>
            <a:ext cx="29322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/>
              <a:t>Capital Calls</a:t>
            </a:r>
            <a:endParaRPr/>
          </a:p>
        </p:txBody>
      </p:sp>
      <p:sp>
        <p:nvSpPr>
          <p:cNvPr id="319" name="Google Shape;319;p34"/>
          <p:cNvSpPr txBox="1">
            <a:spLocks noGrp="1"/>
          </p:cNvSpPr>
          <p:nvPr>
            <p:ph type="body" idx="9"/>
          </p:nvPr>
        </p:nvSpPr>
        <p:spPr>
          <a:xfrm>
            <a:off x="7124575" y="4357647"/>
            <a:ext cx="3304500" cy="17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</a:pPr>
            <a:r>
              <a:rPr lang="en-US"/>
              <a:t>- Clearly define trigger and authority of action.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</a:pPr>
            <a:r>
              <a:rPr lang="en-US"/>
              <a:t>- Ensure each OPA in organization is in support.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</a:pPr>
            <a:r>
              <a:rPr lang="en-US"/>
              <a:t>- Identify impacted parties, timelines, and actions for non-contributing parties.</a:t>
            </a:r>
            <a:endParaRPr/>
          </a:p>
        </p:txBody>
      </p:sp>
      <p:pic>
        <p:nvPicPr>
          <p:cNvPr id="320" name="Google Shape;320;p34"/>
          <p:cNvPicPr preferRelativeResize="0"/>
          <p:nvPr/>
        </p:nvPicPr>
        <p:blipFill rotWithShape="1">
          <a:blip r:embed="rId3">
            <a:alphaModFix/>
          </a:blip>
          <a:srcRect l="3900" r="3900"/>
          <a:stretch/>
        </p:blipFill>
        <p:spPr>
          <a:xfrm>
            <a:off x="1151113" y="1676430"/>
            <a:ext cx="1929323" cy="2092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0513" y="1676431"/>
            <a:ext cx="1929322" cy="209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4"/>
          <p:cNvPicPr preferRelativeResize="0"/>
          <p:nvPr/>
        </p:nvPicPr>
        <p:blipFill rotWithShape="1">
          <a:blip r:embed="rId5">
            <a:alphaModFix/>
          </a:blip>
          <a:srcRect l="3583" r="3592"/>
          <a:stretch/>
        </p:blipFill>
        <p:spPr>
          <a:xfrm>
            <a:off x="7812163" y="1676430"/>
            <a:ext cx="1929322" cy="2092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5"/>
          <p:cNvSpPr txBox="1">
            <a:spLocks noGrp="1"/>
          </p:cNvSpPr>
          <p:nvPr>
            <p:ph type="body" idx="1"/>
          </p:nvPr>
        </p:nvSpPr>
        <p:spPr>
          <a:xfrm>
            <a:off x="652463" y="3769026"/>
            <a:ext cx="29400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/>
              <a:t>Member Loans</a:t>
            </a:r>
            <a:endParaRPr/>
          </a:p>
        </p:txBody>
      </p:sp>
      <p:sp>
        <p:nvSpPr>
          <p:cNvPr id="328" name="Google Shape;328;p35"/>
          <p:cNvSpPr txBox="1">
            <a:spLocks noGrp="1"/>
          </p:cNvSpPr>
          <p:nvPr>
            <p:ph type="body" idx="3"/>
          </p:nvPr>
        </p:nvSpPr>
        <p:spPr>
          <a:xfrm>
            <a:off x="645763" y="4345287"/>
            <a:ext cx="2940000" cy="17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- Clearly define trigger and authority of action.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rPr lang="en-US"/>
              <a:t>- Identify use and interest.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rPr lang="en-US"/>
              <a:t>- Guaranty of Debt, allows for a number of guarantors to overcome loan disagreements and provide loan for debt.</a:t>
            </a:r>
            <a:endParaRPr/>
          </a:p>
        </p:txBody>
      </p:sp>
      <p:sp>
        <p:nvSpPr>
          <p:cNvPr id="329" name="Google Shape;329;p35"/>
          <p:cNvSpPr txBox="1">
            <a:spLocks noGrp="1"/>
          </p:cNvSpPr>
          <p:nvPr>
            <p:ph type="body" idx="4"/>
          </p:nvPr>
        </p:nvSpPr>
        <p:spPr>
          <a:xfrm>
            <a:off x="3889375" y="3769026"/>
            <a:ext cx="29304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</a:pPr>
            <a:r>
              <a:rPr lang="en-US"/>
              <a:t>Removal of Mgrs</a:t>
            </a:r>
            <a:endParaRPr/>
          </a:p>
        </p:txBody>
      </p:sp>
      <p:sp>
        <p:nvSpPr>
          <p:cNvPr id="330" name="Google Shape;330;p35"/>
          <p:cNvSpPr txBox="1">
            <a:spLocks noGrp="1"/>
          </p:cNvSpPr>
          <p:nvPr>
            <p:ph type="body" idx="6"/>
          </p:nvPr>
        </p:nvSpPr>
        <p:spPr>
          <a:xfrm>
            <a:off x="3888022" y="4345287"/>
            <a:ext cx="2934300" cy="17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dirty="0"/>
              <a:t>- Identify actions that trigger removal of manager(s).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dirty="0"/>
              <a:t>- Identify whom can remove managers.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dirty="0"/>
              <a:t>- If a vote is required, whom and what margin is required to effectuate the removal.</a:t>
            </a:r>
            <a:endParaRPr dirty="0"/>
          </a:p>
        </p:txBody>
      </p:sp>
      <p:sp>
        <p:nvSpPr>
          <p:cNvPr id="331" name="Google Shape;331;p35"/>
          <p:cNvSpPr txBox="1">
            <a:spLocks noGrp="1"/>
          </p:cNvSpPr>
          <p:nvPr>
            <p:ph type="body" idx="7"/>
          </p:nvPr>
        </p:nvSpPr>
        <p:spPr>
          <a:xfrm>
            <a:off x="7124700" y="3769026"/>
            <a:ext cx="29322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/>
              <a:t>Mbr Supersession </a:t>
            </a:r>
            <a:endParaRPr/>
          </a:p>
        </p:txBody>
      </p:sp>
      <p:sp>
        <p:nvSpPr>
          <p:cNvPr id="332" name="Google Shape;332;p3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9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Operating Agreement - cont.</a:t>
            </a:r>
            <a:endParaRPr/>
          </a:p>
        </p:txBody>
      </p:sp>
      <p:sp>
        <p:nvSpPr>
          <p:cNvPr id="333" name="Google Shape;333;p35"/>
          <p:cNvSpPr txBox="1">
            <a:spLocks noGrp="1"/>
          </p:cNvSpPr>
          <p:nvPr>
            <p:ph type="body" idx="6"/>
          </p:nvPr>
        </p:nvSpPr>
        <p:spPr>
          <a:xfrm>
            <a:off x="7309672" y="4345287"/>
            <a:ext cx="2934300" cy="17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- Requested member buyout, if applicable.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rPr lang="en-US"/>
              <a:t>- Illness, incapacitation, death of member.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rPr lang="en-US"/>
              <a:t>- Dissociation, removal of member.  Act may be too lenient.</a:t>
            </a:r>
            <a:endParaRPr/>
          </a:p>
        </p:txBody>
      </p:sp>
      <p:pic>
        <p:nvPicPr>
          <p:cNvPr id="334" name="Google Shape;334;p35"/>
          <p:cNvPicPr preferRelativeResize="0"/>
          <p:nvPr/>
        </p:nvPicPr>
        <p:blipFill rotWithShape="1">
          <a:blip r:embed="rId3">
            <a:alphaModFix/>
          </a:blip>
          <a:srcRect l="5365" r="5365"/>
          <a:stretch/>
        </p:blipFill>
        <p:spPr>
          <a:xfrm>
            <a:off x="4383788" y="1676431"/>
            <a:ext cx="1929322" cy="209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8061" y="1676430"/>
            <a:ext cx="2088818" cy="209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5"/>
          <p:cNvPicPr preferRelativeResize="0"/>
          <p:nvPr/>
        </p:nvPicPr>
        <p:blipFill rotWithShape="1">
          <a:blip r:embed="rId5">
            <a:alphaModFix/>
          </a:blip>
          <a:srcRect l="3900" r="3900"/>
          <a:stretch/>
        </p:blipFill>
        <p:spPr>
          <a:xfrm>
            <a:off x="7626138" y="1676430"/>
            <a:ext cx="1929323" cy="209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Lessons Learned</a:t>
            </a:r>
            <a:endParaRPr/>
          </a:p>
        </p:txBody>
      </p:sp>
      <p:pic>
        <p:nvPicPr>
          <p:cNvPr id="342" name="Google Shape;34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7139" y="1554329"/>
            <a:ext cx="7838911" cy="43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36"/>
          <p:cNvSpPr txBox="1">
            <a:spLocks noGrp="1"/>
          </p:cNvSpPr>
          <p:nvPr>
            <p:ph type="body" idx="1"/>
          </p:nvPr>
        </p:nvSpPr>
        <p:spPr>
          <a:xfrm>
            <a:off x="6037075" y="1624325"/>
            <a:ext cx="3459000" cy="432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62500"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5650" b="1"/>
              <a:t>Ask Questions and Speak to an Attorney</a:t>
            </a:r>
            <a:endParaRPr sz="5650" b="1"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/>
          <p:nvPr/>
        </p:nvSpPr>
        <p:spPr>
          <a:xfrm>
            <a:off x="8719939" y="3753695"/>
            <a:ext cx="3472060" cy="825932"/>
          </a:xfrm>
          <a:custGeom>
            <a:avLst/>
            <a:gdLst/>
            <a:ahLst/>
            <a:cxnLst/>
            <a:rect l="l" t="t" r="r" b="b"/>
            <a:pathLst>
              <a:path w="3472060" h="825932" extrusionOk="0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lt2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0" name="Google Shape;160;p20"/>
          <p:cNvSpPr/>
          <p:nvPr/>
        </p:nvSpPr>
        <p:spPr>
          <a:xfrm>
            <a:off x="0" y="4055533"/>
            <a:ext cx="12192000" cy="2802467"/>
          </a:xfrm>
          <a:custGeom>
            <a:avLst/>
            <a:gdLst/>
            <a:ahLst/>
            <a:cxnLst/>
            <a:rect l="l" t="t" r="r" b="b"/>
            <a:pathLst>
              <a:path w="12192000" h="2802467" extrusionOk="0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1" name="Google Shape;161;p20"/>
          <p:cNvSpPr txBox="1">
            <a:spLocks noGrp="1"/>
          </p:cNvSpPr>
          <p:nvPr>
            <p:ph type="ctrTitle"/>
          </p:nvPr>
        </p:nvSpPr>
        <p:spPr>
          <a:xfrm>
            <a:off x="636916" y="4854346"/>
            <a:ext cx="10407600" cy="8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ct val="100000"/>
              <a:buFont typeface="Century Gothic"/>
              <a:buNone/>
            </a:pPr>
            <a:r>
              <a:rPr lang="en-US" sz="4800">
                <a:solidFill>
                  <a:srgbClr val="EBEBEB"/>
                </a:solidFill>
              </a:rPr>
              <a:t>Entity Structure (DEEP DIVE)</a:t>
            </a:r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subTitle" idx="1"/>
          </p:nvPr>
        </p:nvSpPr>
        <p:spPr>
          <a:xfrm>
            <a:off x="636917" y="5722374"/>
            <a:ext cx="104076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>
                <a:solidFill>
                  <a:srgbClr val="F7F7F7"/>
                </a:solidFill>
              </a:rPr>
              <a:t>Don’t let your structure become an obstruction</a:t>
            </a:r>
            <a:endParaRPr/>
          </a:p>
        </p:txBody>
      </p:sp>
      <p:pic>
        <p:nvPicPr>
          <p:cNvPr id="163" name="Google Shape;16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2078" y="-215049"/>
            <a:ext cx="5937300" cy="593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>
            <a:spLocks noGrp="1"/>
          </p:cNvSpPr>
          <p:nvPr>
            <p:ph type="title"/>
          </p:nvPr>
        </p:nvSpPr>
        <p:spPr>
          <a:xfrm>
            <a:off x="6030700" y="2662021"/>
            <a:ext cx="5092800" cy="7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Legal Disclosure</a:t>
            </a:r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body" idx="1"/>
          </p:nvPr>
        </p:nvSpPr>
        <p:spPr>
          <a:xfrm>
            <a:off x="6031750" y="3657600"/>
            <a:ext cx="4552800" cy="206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/>
              <a:t>This presentation is not meant to be legal advise, but a representation of personal experiences.  Utilize the information gained from this presentation to provide points of consideration when speaking with your legal representative.</a:t>
            </a:r>
            <a:endParaRPr sz="1600"/>
          </a:p>
        </p:txBody>
      </p:sp>
      <p:pic>
        <p:nvPicPr>
          <p:cNvPr id="170" name="Google Shape;17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4956" y="1054893"/>
            <a:ext cx="4748100" cy="4748100"/>
          </a:xfrm>
          <a:prstGeom prst="snip2DiagRect">
            <a:avLst>
              <a:gd name="adj1" fmla="val 0"/>
              <a:gd name="adj2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>
            <a:spLocks noGrp="1"/>
          </p:cNvSpPr>
          <p:nvPr>
            <p:ph type="body" idx="2"/>
          </p:nvPr>
        </p:nvSpPr>
        <p:spPr>
          <a:xfrm>
            <a:off x="1231150" y="1751700"/>
            <a:ext cx="3401100" cy="389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/>
              <a:t>- LEADER</a:t>
            </a: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/>
              <a:t>- Know the plays.</a:t>
            </a: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/>
              <a:t>- Communicate strategic expectations to team members.</a:t>
            </a: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/>
              <a:t>- Anticipate defense actions and call audible, if needed.</a:t>
            </a: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/>
              <a:t>- Evaluate team movements and make decisions and changes to achieve desired outcome.</a:t>
            </a:r>
            <a:endParaRPr sz="1800"/>
          </a:p>
        </p:txBody>
      </p:sp>
      <p:pic>
        <p:nvPicPr>
          <p:cNvPr id="176" name="Google Shape;17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6257" y="1675494"/>
            <a:ext cx="5838200" cy="3891174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 txBox="1"/>
          <p:nvPr/>
        </p:nvSpPr>
        <p:spPr>
          <a:xfrm>
            <a:off x="1764632" y="879007"/>
            <a:ext cx="8196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YOU‘RE THE QUARTERBACK</a:t>
            </a:r>
            <a:endParaRPr sz="40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646100" y="452722"/>
            <a:ext cx="9404700" cy="72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SITUATION</a:t>
            </a:r>
            <a:endParaRPr/>
          </a:p>
        </p:txBody>
      </p:sp>
      <p:sp>
        <p:nvSpPr>
          <p:cNvPr id="183" name="Google Shape;183;p23"/>
          <p:cNvSpPr txBox="1">
            <a:spLocks noGrp="1"/>
          </p:cNvSpPr>
          <p:nvPr>
            <p:ph type="body" idx="1"/>
          </p:nvPr>
        </p:nvSpPr>
        <p:spPr>
          <a:xfrm>
            <a:off x="1104200" y="1290924"/>
            <a:ext cx="8946600" cy="3769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Char char="-"/>
            </a:pPr>
            <a:r>
              <a:rPr lang="en-US" sz="2600"/>
              <a:t>Multiple multifamily properties</a:t>
            </a: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-US" sz="2600"/>
              <a:t>Thirty entities</a:t>
            </a: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-US" sz="2600"/>
              <a:t>Six States and two countries</a:t>
            </a: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-US" sz="2600"/>
              <a:t>Majority partners allegedly involved in multiple breaches of contract, breaches of fiduciary responsibility, misrepresentations, bank fraud, tax fraud, misuse of investor funds, self-dealing, and initiating a Ponzi-scheme.</a:t>
            </a:r>
            <a:endParaRPr sz="2600"/>
          </a:p>
        </p:txBody>
      </p:sp>
      <p:sp>
        <p:nvSpPr>
          <p:cNvPr id="184" name="Google Shape;184;p23"/>
          <p:cNvSpPr txBox="1"/>
          <p:nvPr/>
        </p:nvSpPr>
        <p:spPr>
          <a:xfrm>
            <a:off x="646100" y="5315500"/>
            <a:ext cx="10749000" cy="8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HAS OCCURED</a:t>
            </a:r>
            <a:endParaRPr sz="4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/>
          <p:nvPr/>
        </p:nvSpPr>
        <p:spPr>
          <a:xfrm>
            <a:off x="5498526" y="1879675"/>
            <a:ext cx="5611800" cy="3710700"/>
          </a:xfrm>
          <a:prstGeom prst="rect">
            <a:avLst/>
          </a:prstGeom>
          <a:noFill/>
          <a:ln w="76200" cap="flat" cmpd="sng">
            <a:solidFill>
              <a:srgbClr val="CC412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4"/>
          <p:cNvSpPr txBox="1">
            <a:spLocks noGrp="1"/>
          </p:cNvSpPr>
          <p:nvPr>
            <p:ph type="body" idx="2"/>
          </p:nvPr>
        </p:nvSpPr>
        <p:spPr>
          <a:xfrm>
            <a:off x="1231150" y="1751700"/>
            <a:ext cx="3401100" cy="3891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/>
              <a:t>- Types of entities</a:t>
            </a:r>
            <a:endParaRPr sz="28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/>
              <a:t>- Syndication organization</a:t>
            </a:r>
            <a:endParaRPr sz="28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/>
              <a:t>- Company operations</a:t>
            </a:r>
            <a:endParaRPr sz="28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/>
              <a:t>- Asset protection</a:t>
            </a:r>
            <a:endParaRPr sz="2800"/>
          </a:p>
        </p:txBody>
      </p:sp>
      <p:sp>
        <p:nvSpPr>
          <p:cNvPr id="191" name="Google Shape;191;p24"/>
          <p:cNvSpPr txBox="1"/>
          <p:nvPr/>
        </p:nvSpPr>
        <p:spPr>
          <a:xfrm>
            <a:off x="1231150" y="875100"/>
            <a:ext cx="87303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Organizational Structure</a:t>
            </a:r>
            <a:endParaRPr sz="40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/>
          <p:nvPr/>
        </p:nvSpPr>
        <p:spPr>
          <a:xfrm>
            <a:off x="5873450" y="2000238"/>
            <a:ext cx="2040600" cy="872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entury Gothic"/>
                <a:ea typeface="Century Gothic"/>
                <a:cs typeface="Century Gothic"/>
                <a:sym typeface="Century Gothic"/>
              </a:rPr>
              <a:t>General Partners</a:t>
            </a:r>
            <a:endParaRPr sz="20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8408389" y="1987550"/>
            <a:ext cx="2040600" cy="872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entury Gothic"/>
                <a:ea typeface="Century Gothic"/>
                <a:cs typeface="Century Gothic"/>
                <a:sym typeface="Century Gothic"/>
              </a:rPr>
              <a:t>Limited Partners</a:t>
            </a:r>
            <a:endParaRPr sz="20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4" name="Google Shape;194;p24"/>
          <p:cNvSpPr/>
          <p:nvPr/>
        </p:nvSpPr>
        <p:spPr>
          <a:xfrm>
            <a:off x="7284128" y="3298966"/>
            <a:ext cx="2040600" cy="872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entury Gothic"/>
                <a:ea typeface="Century Gothic"/>
                <a:cs typeface="Century Gothic"/>
                <a:sym typeface="Century Gothic"/>
              </a:rPr>
              <a:t>Operations</a:t>
            </a: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5" name="Google Shape;195;p24"/>
          <p:cNvSpPr/>
          <p:nvPr/>
        </p:nvSpPr>
        <p:spPr>
          <a:xfrm>
            <a:off x="7284137" y="4597726"/>
            <a:ext cx="2040600" cy="872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entury Gothic"/>
                <a:ea typeface="Century Gothic"/>
                <a:cs typeface="Century Gothic"/>
                <a:sym typeface="Century Gothic"/>
              </a:rPr>
              <a:t>SPE</a:t>
            </a:r>
            <a:endParaRPr sz="20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Type of Legal Entities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/>
              <a:t>focusing on two</a:t>
            </a:r>
            <a:endParaRPr sz="2400" i="1"/>
          </a:p>
        </p:txBody>
      </p:sp>
      <p:sp>
        <p:nvSpPr>
          <p:cNvPr id="201" name="Google Shape;201;p25"/>
          <p:cNvSpPr txBox="1">
            <a:spLocks noGrp="1"/>
          </p:cNvSpPr>
          <p:nvPr>
            <p:ph type="body" idx="1"/>
          </p:nvPr>
        </p:nvSpPr>
        <p:spPr>
          <a:xfrm>
            <a:off x="1103313" y="1905000"/>
            <a:ext cx="4396200" cy="576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Limited Liability Company</a:t>
            </a:r>
            <a:endParaRPr/>
          </a:p>
        </p:txBody>
      </p:sp>
      <p:sp>
        <p:nvSpPr>
          <p:cNvPr id="202" name="Google Shape;202;p25"/>
          <p:cNvSpPr txBox="1">
            <a:spLocks noGrp="1"/>
          </p:cNvSpPr>
          <p:nvPr>
            <p:ph type="body" idx="2"/>
          </p:nvPr>
        </p:nvSpPr>
        <p:spPr>
          <a:xfrm>
            <a:off x="1103300" y="2514600"/>
            <a:ext cx="4396200" cy="2415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2004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40"/>
              <a:buChar char="-"/>
            </a:pPr>
            <a:r>
              <a:rPr lang="en-US"/>
              <a:t>Most common and adaptable.</a:t>
            </a:r>
            <a:endParaRPr/>
          </a:p>
          <a:p>
            <a:pPr marL="457200" lvl="0" indent="-3200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en-US"/>
              <a:t>Flexibility of operations.</a:t>
            </a:r>
            <a:endParaRPr/>
          </a:p>
          <a:p>
            <a:pPr marL="457200" lvl="0" indent="-3200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en-US"/>
              <a:t>Flexibility of taxation.</a:t>
            </a:r>
            <a:endParaRPr/>
          </a:p>
          <a:p>
            <a:pPr marL="457200" lvl="0" indent="-3200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en-US"/>
              <a:t>Can provide anonymity.</a:t>
            </a:r>
            <a:endParaRPr/>
          </a:p>
          <a:p>
            <a:pPr marL="457200" lvl="0" indent="-3200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en-US"/>
              <a:t>States have varying established statues.</a:t>
            </a:r>
            <a:endParaRPr/>
          </a:p>
          <a:p>
            <a:pPr marL="457200" lvl="0" indent="-3200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en-US"/>
              <a:t>Not recognized by all countries.</a:t>
            </a:r>
            <a:endParaRPr/>
          </a:p>
        </p:txBody>
      </p:sp>
      <p:sp>
        <p:nvSpPr>
          <p:cNvPr id="203" name="Google Shape;203;p25"/>
          <p:cNvSpPr txBox="1">
            <a:spLocks noGrp="1"/>
          </p:cNvSpPr>
          <p:nvPr>
            <p:ph type="body" idx="3"/>
          </p:nvPr>
        </p:nvSpPr>
        <p:spPr>
          <a:xfrm>
            <a:off x="5654495" y="1905000"/>
            <a:ext cx="4396200" cy="576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Limited Partnership</a:t>
            </a:r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body" idx="4"/>
          </p:nvPr>
        </p:nvSpPr>
        <p:spPr>
          <a:xfrm>
            <a:off x="5654500" y="2514600"/>
            <a:ext cx="4396200" cy="2415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2004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40"/>
              <a:buChar char="-"/>
            </a:pPr>
            <a:r>
              <a:rPr lang="en-US"/>
              <a:t>Becoming less common.</a:t>
            </a:r>
            <a:endParaRPr/>
          </a:p>
          <a:p>
            <a:pPr marL="457200" lvl="0" indent="-3200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en-US"/>
              <a:t>Less flexibility.</a:t>
            </a:r>
            <a:endParaRPr/>
          </a:p>
          <a:p>
            <a:pPr marL="457200" lvl="0" indent="-3200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en-US"/>
              <a:t>No tax flexibility.</a:t>
            </a:r>
            <a:endParaRPr/>
          </a:p>
          <a:p>
            <a:pPr marL="457200" lvl="0" indent="-3200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en-US"/>
              <a:t>Less anonymity.</a:t>
            </a:r>
            <a:endParaRPr/>
          </a:p>
          <a:p>
            <a:pPr marL="457200" lvl="0" indent="-3200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en-US"/>
              <a:t>States have rigid statues.</a:t>
            </a:r>
            <a:endParaRPr/>
          </a:p>
          <a:p>
            <a:pPr marL="457200" lvl="0" indent="-3200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en-US"/>
              <a:t>Recognized by most countries.</a:t>
            </a:r>
            <a:endParaRPr/>
          </a:p>
        </p:txBody>
      </p:sp>
      <p:sp>
        <p:nvSpPr>
          <p:cNvPr id="205" name="Google Shape;205;p25"/>
          <p:cNvSpPr txBox="1"/>
          <p:nvPr/>
        </p:nvSpPr>
        <p:spPr>
          <a:xfrm>
            <a:off x="646100" y="4819325"/>
            <a:ext cx="108159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Char char="-"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Review operating agreements annually.  Amend as needed and reflect on formalities that need to be recorded.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Char char="-"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Record or take notes that all attendees receive to recap meeting, especially votes.  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9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Syndication Organization</a:t>
            </a:r>
            <a:endParaRPr/>
          </a:p>
        </p:txBody>
      </p:sp>
      <p:sp>
        <p:nvSpPr>
          <p:cNvPr id="211" name="Google Shape;211;p26"/>
          <p:cNvSpPr txBox="1">
            <a:spLocks noGrp="1"/>
          </p:cNvSpPr>
          <p:nvPr>
            <p:ph type="body" idx="1"/>
          </p:nvPr>
        </p:nvSpPr>
        <p:spPr>
          <a:xfrm>
            <a:off x="652475" y="3557950"/>
            <a:ext cx="2940000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/>
              <a:t>Partner Entities and PPM</a:t>
            </a:r>
            <a:endParaRPr/>
          </a:p>
        </p:txBody>
      </p:sp>
      <p:sp>
        <p:nvSpPr>
          <p:cNvPr id="212" name="Google Shape;212;p26"/>
          <p:cNvSpPr txBox="1">
            <a:spLocks noGrp="1"/>
          </p:cNvSpPr>
          <p:nvPr>
            <p:ph type="body" idx="3"/>
          </p:nvPr>
        </p:nvSpPr>
        <p:spPr>
          <a:xfrm>
            <a:off x="645775" y="4345279"/>
            <a:ext cx="2940000" cy="12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- Legal vehicle into syndication.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rPr lang="en-US"/>
              <a:t>- Separation of functions.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rPr lang="en-US"/>
              <a:t>- Identifies members and managers of each entity.</a:t>
            </a:r>
            <a:endParaRPr/>
          </a:p>
        </p:txBody>
      </p:sp>
      <p:sp>
        <p:nvSpPr>
          <p:cNvPr id="213" name="Google Shape;213;p26"/>
          <p:cNvSpPr txBox="1">
            <a:spLocks noGrp="1"/>
          </p:cNvSpPr>
          <p:nvPr>
            <p:ph type="body" idx="4"/>
          </p:nvPr>
        </p:nvSpPr>
        <p:spPr>
          <a:xfrm>
            <a:off x="3893400" y="3557950"/>
            <a:ext cx="29304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/>
              <a:t>Operational Entity</a:t>
            </a:r>
            <a:endParaRPr/>
          </a:p>
        </p:txBody>
      </p:sp>
      <p:sp>
        <p:nvSpPr>
          <p:cNvPr id="214" name="Google Shape;214;p26"/>
          <p:cNvSpPr txBox="1">
            <a:spLocks noGrp="1"/>
          </p:cNvSpPr>
          <p:nvPr>
            <p:ph type="body" idx="6"/>
          </p:nvPr>
        </p:nvSpPr>
        <p:spPr>
          <a:xfrm>
            <a:off x="3891447" y="4026862"/>
            <a:ext cx="2934300" cy="17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- Could be PPM, but puts direct interest of GP and LP here.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rPr lang="en-US"/>
              <a:t>- Syndication operations and operational reserve mgmt.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rPr lang="en-US"/>
              <a:t>- LP/GP distributions and bookkeeping.</a:t>
            </a:r>
            <a:endParaRPr/>
          </a:p>
        </p:txBody>
      </p:sp>
      <p:sp>
        <p:nvSpPr>
          <p:cNvPr id="215" name="Google Shape;215;p26"/>
          <p:cNvSpPr txBox="1">
            <a:spLocks noGrp="1"/>
          </p:cNvSpPr>
          <p:nvPr>
            <p:ph type="body" idx="7"/>
          </p:nvPr>
        </p:nvSpPr>
        <p:spPr>
          <a:xfrm>
            <a:off x="7124725" y="3557950"/>
            <a:ext cx="29322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/>
              <a:t>Property Entity</a:t>
            </a:r>
            <a:endParaRPr/>
          </a:p>
        </p:txBody>
      </p:sp>
      <p:sp>
        <p:nvSpPr>
          <p:cNvPr id="216" name="Google Shape;216;p26"/>
          <p:cNvSpPr txBox="1">
            <a:spLocks noGrp="1"/>
          </p:cNvSpPr>
          <p:nvPr>
            <p:ph type="body" idx="9"/>
          </p:nvPr>
        </p:nvSpPr>
        <p:spPr>
          <a:xfrm>
            <a:off x="7124725" y="4026850"/>
            <a:ext cx="3304500" cy="15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</a:pPr>
            <a:r>
              <a:rPr lang="en-US"/>
              <a:t>- Ownership of property and borrower, special purpose entity (SPE).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</a:pPr>
            <a:r>
              <a:rPr lang="en-US"/>
              <a:t>- Separate asset from syndication.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</a:pPr>
            <a:r>
              <a:rPr lang="en-US"/>
              <a:t>- Often operated by property mgr.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</a:pPr>
            <a:r>
              <a:rPr lang="en-US"/>
              <a:t>- “Pass-through” tax entity.</a:t>
            </a:r>
            <a:endParaRPr/>
          </a:p>
        </p:txBody>
      </p:sp>
      <p:pic>
        <p:nvPicPr>
          <p:cNvPr id="217" name="Google Shape;21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402" y="1524018"/>
            <a:ext cx="1929322" cy="2092609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6"/>
          <p:cNvSpPr txBox="1">
            <a:spLocks noGrp="1"/>
          </p:cNvSpPr>
          <p:nvPr>
            <p:ph type="title"/>
          </p:nvPr>
        </p:nvSpPr>
        <p:spPr>
          <a:xfrm>
            <a:off x="747400" y="5810648"/>
            <a:ext cx="9404700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 sz="1600" b="1"/>
              <a:t>- Attorney to guide what State to register in.  SPE in State of property.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 sz="1600" b="1"/>
              <a:t>- States often have LLC statutes that direct how the State handles LLC law.</a:t>
            </a:r>
            <a:endParaRPr sz="1600" b="1"/>
          </a:p>
        </p:txBody>
      </p:sp>
      <p:pic>
        <p:nvPicPr>
          <p:cNvPr id="219" name="Google Shape;21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9775" y="1462193"/>
            <a:ext cx="2130806" cy="2092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6"/>
          <p:cNvPicPr preferRelativeResize="0"/>
          <p:nvPr/>
        </p:nvPicPr>
        <p:blipFill rotWithShape="1">
          <a:blip r:embed="rId5">
            <a:alphaModFix/>
          </a:blip>
          <a:srcRect l="19488" r="19494"/>
          <a:stretch/>
        </p:blipFill>
        <p:spPr>
          <a:xfrm>
            <a:off x="7783173" y="1694301"/>
            <a:ext cx="1615325" cy="1752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9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Company Operations</a:t>
            </a:r>
            <a:endParaRPr/>
          </a:p>
        </p:txBody>
      </p:sp>
      <p:sp>
        <p:nvSpPr>
          <p:cNvPr id="226" name="Google Shape;226;p27"/>
          <p:cNvSpPr txBox="1">
            <a:spLocks noGrp="1"/>
          </p:cNvSpPr>
          <p:nvPr>
            <p:ph type="body" idx="1"/>
          </p:nvPr>
        </p:nvSpPr>
        <p:spPr>
          <a:xfrm>
            <a:off x="652475" y="3554800"/>
            <a:ext cx="29400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/>
              <a:t>Corporate Formalities</a:t>
            </a:r>
            <a:endParaRPr/>
          </a:p>
        </p:txBody>
      </p:sp>
      <p:sp>
        <p:nvSpPr>
          <p:cNvPr id="227" name="Google Shape;227;p27"/>
          <p:cNvSpPr txBox="1">
            <a:spLocks noGrp="1"/>
          </p:cNvSpPr>
          <p:nvPr>
            <p:ph type="body" idx="3"/>
          </p:nvPr>
        </p:nvSpPr>
        <p:spPr>
          <a:xfrm>
            <a:off x="645775" y="4345275"/>
            <a:ext cx="2940000" cy="13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- EIN, operating agreement, bank account, meeting minutes.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rPr lang="en-US"/>
              <a:t>- Entity stands on its own.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rPr lang="en-US"/>
              <a:t>- Use own operations entity as a member.</a:t>
            </a:r>
            <a:endParaRPr/>
          </a:p>
        </p:txBody>
      </p:sp>
      <p:sp>
        <p:nvSpPr>
          <p:cNvPr id="228" name="Google Shape;228;p27"/>
          <p:cNvSpPr txBox="1">
            <a:spLocks noGrp="1"/>
          </p:cNvSpPr>
          <p:nvPr>
            <p:ph type="body" idx="4"/>
          </p:nvPr>
        </p:nvSpPr>
        <p:spPr>
          <a:xfrm>
            <a:off x="3889375" y="3554825"/>
            <a:ext cx="29304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/>
              <a:t>Company Operations</a:t>
            </a:r>
            <a:endParaRPr/>
          </a:p>
        </p:txBody>
      </p:sp>
      <p:sp>
        <p:nvSpPr>
          <p:cNvPr id="229" name="Google Shape;229;p27"/>
          <p:cNvSpPr txBox="1">
            <a:spLocks noGrp="1"/>
          </p:cNvSpPr>
          <p:nvPr>
            <p:ph type="body" idx="6"/>
          </p:nvPr>
        </p:nvSpPr>
        <p:spPr>
          <a:xfrm>
            <a:off x="3888025" y="4345278"/>
            <a:ext cx="2934300" cy="13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- Syndication operations and operational reserve management.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rPr lang="en-US"/>
              <a:t>- LP/GP distributions and bookkeeping.</a:t>
            </a:r>
            <a:endParaRPr/>
          </a:p>
        </p:txBody>
      </p:sp>
      <p:sp>
        <p:nvSpPr>
          <p:cNvPr id="230" name="Google Shape;230;p27"/>
          <p:cNvSpPr txBox="1">
            <a:spLocks noGrp="1"/>
          </p:cNvSpPr>
          <p:nvPr>
            <p:ph type="body" idx="7"/>
          </p:nvPr>
        </p:nvSpPr>
        <p:spPr>
          <a:xfrm>
            <a:off x="7124700" y="3554825"/>
            <a:ext cx="29322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/>
              <a:t>Syndication Bookkeeping</a:t>
            </a:r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body" idx="9"/>
          </p:nvPr>
        </p:nvSpPr>
        <p:spPr>
          <a:xfrm>
            <a:off x="7124575" y="4357649"/>
            <a:ext cx="3304500" cy="13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</a:pPr>
            <a:r>
              <a:rPr lang="en-US"/>
              <a:t>- Often handles bookkeeping for partner and operation entities.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</a:pPr>
            <a:r>
              <a:rPr lang="en-US"/>
              <a:t>- Keep separate books or use classes to designate entries.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</a:pPr>
            <a:r>
              <a:rPr lang="en-US"/>
              <a:t>- If separate tax filing, distribute and contribute to move funds.</a:t>
            </a:r>
            <a:endParaRPr/>
          </a:p>
        </p:txBody>
      </p:sp>
      <p:sp>
        <p:nvSpPr>
          <p:cNvPr id="232" name="Google Shape;232;p27"/>
          <p:cNvSpPr txBox="1">
            <a:spLocks noGrp="1"/>
          </p:cNvSpPr>
          <p:nvPr>
            <p:ph type="title"/>
          </p:nvPr>
        </p:nvSpPr>
        <p:spPr>
          <a:xfrm>
            <a:off x="747400" y="5810650"/>
            <a:ext cx="10706400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 sz="1600" b="1"/>
              <a:t>- </a:t>
            </a:r>
            <a:r>
              <a:rPr lang="en-US" sz="1600" b="1">
                <a:solidFill>
                  <a:schemeClr val="lt1"/>
                </a:solidFill>
              </a:rPr>
              <a:t>Pierce Corporate Veil - typically a means for collection, but can similarly be used to achieve STANDING.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 sz="1600" b="1"/>
              <a:t>- Don’t let PPM be the only operating agreement attorney reviewed, possibly even second review.</a:t>
            </a:r>
            <a:endParaRPr sz="1600" b="1"/>
          </a:p>
        </p:txBody>
      </p:sp>
      <p:pic>
        <p:nvPicPr>
          <p:cNvPr id="233" name="Google Shape;23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9775" y="1462193"/>
            <a:ext cx="2130806" cy="2092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2281" y="1622293"/>
            <a:ext cx="1906991" cy="1878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9631" y="1622293"/>
            <a:ext cx="1851572" cy="1878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1297</Words>
  <Application>Microsoft Macintosh PowerPoint</Application>
  <PresentationFormat>Widescreen</PresentationFormat>
  <Paragraphs>179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Noto Sans Symbols</vt:lpstr>
      <vt:lpstr>Ion</vt:lpstr>
      <vt:lpstr>Real Chris Wooten</vt:lpstr>
      <vt:lpstr>Entity Structure (DEEP DIVE)</vt:lpstr>
      <vt:lpstr>Legal Disclosure</vt:lpstr>
      <vt:lpstr>PowerPoint Presentation</vt:lpstr>
      <vt:lpstr>SITUATION</vt:lpstr>
      <vt:lpstr>PowerPoint Presentation</vt:lpstr>
      <vt:lpstr>Type of Legal Entities focusing on two</vt:lpstr>
      <vt:lpstr>Syndication Organization</vt:lpstr>
      <vt:lpstr>Company Operations</vt:lpstr>
      <vt:lpstr>Asset Protection (NOT TAX STRATEGY)</vt:lpstr>
      <vt:lpstr>What is “Standing”</vt:lpstr>
      <vt:lpstr>Standing - Issues</vt:lpstr>
      <vt:lpstr>Standing - Clean</vt:lpstr>
      <vt:lpstr>Legal Representation</vt:lpstr>
      <vt:lpstr>Operating Agreement</vt:lpstr>
      <vt:lpstr>Operating Agreement - cont.</vt:lpstr>
      <vt:lpstr>Operating Agreement - cont.</vt:lpstr>
      <vt:lpstr>Lessons Learned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Chris Wooten</cp:lastModifiedBy>
  <cp:revision>1</cp:revision>
  <dcterms:modified xsi:type="dcterms:W3CDTF">2025-01-23T22:18:34Z</dcterms:modified>
</cp:coreProperties>
</file>