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6" r:id="rId1"/>
  </p:sldMasterIdLst>
  <p:notesMasterIdLst>
    <p:notesMasterId r:id="rId11"/>
  </p:notesMasterIdLst>
  <p:sldIdLst>
    <p:sldId id="256" r:id="rId2"/>
    <p:sldId id="258" r:id="rId3"/>
    <p:sldId id="257" r:id="rId4"/>
    <p:sldId id="259" r:id="rId5"/>
    <p:sldId id="260" r:id="rId6"/>
    <p:sldId id="262" r:id="rId7"/>
    <p:sldId id="264" r:id="rId8"/>
    <p:sldId id="261" r:id="rId9"/>
    <p:sldId id="27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86"/>
    <p:restoredTop sz="92079"/>
  </p:normalViewPr>
  <p:slideViewPr>
    <p:cSldViewPr snapToGrid="0">
      <p:cViewPr>
        <p:scale>
          <a:sx n="150" d="100"/>
          <a:sy n="150" d="100"/>
        </p:scale>
        <p:origin x="1200" y="1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4F14E6-36E0-4E59-9EFE-2C8F54F79A60}"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0CAF0D8E-FCC0-4350-BFBA-F944FC0F9454}">
      <dgm:prSet/>
      <dgm:spPr/>
      <dgm:t>
        <a:bodyPr/>
        <a:lstStyle/>
        <a:p>
          <a:r>
            <a:rPr lang="en-US" baseline="0"/>
            <a:t>Not more than 5-6 partners.</a:t>
          </a:r>
          <a:endParaRPr lang="en-US"/>
        </a:p>
      </dgm:t>
    </dgm:pt>
    <dgm:pt modelId="{842B1631-7E46-450F-ABCE-F0C89771E745}" type="parTrans" cxnId="{4AA189F0-3289-47FF-A4B9-765734913889}">
      <dgm:prSet/>
      <dgm:spPr/>
      <dgm:t>
        <a:bodyPr/>
        <a:lstStyle/>
        <a:p>
          <a:endParaRPr lang="en-US"/>
        </a:p>
      </dgm:t>
    </dgm:pt>
    <dgm:pt modelId="{224637C4-C24D-4DF9-827A-A847462248D6}" type="sibTrans" cxnId="{4AA189F0-3289-47FF-A4B9-765734913889}">
      <dgm:prSet/>
      <dgm:spPr/>
      <dgm:t>
        <a:bodyPr/>
        <a:lstStyle/>
        <a:p>
          <a:endParaRPr lang="en-US"/>
        </a:p>
      </dgm:t>
    </dgm:pt>
    <dgm:pt modelId="{6DCD4BA9-B5A9-4A5F-A315-19AB5D80E9D3}">
      <dgm:prSet/>
      <dgm:spPr/>
      <dgm:t>
        <a:bodyPr/>
        <a:lstStyle/>
        <a:p>
          <a:r>
            <a:rPr lang="en-US" baseline="0" dirty="0"/>
            <a:t>Every partner has a an active role managing the deal</a:t>
          </a:r>
          <a:endParaRPr lang="en-US" dirty="0"/>
        </a:p>
      </dgm:t>
    </dgm:pt>
    <dgm:pt modelId="{2175E1A0-F970-4BB1-8805-9A9524100821}" type="parTrans" cxnId="{4494BD58-C766-4FF8-B783-2CBE76B0A403}">
      <dgm:prSet/>
      <dgm:spPr/>
      <dgm:t>
        <a:bodyPr/>
        <a:lstStyle/>
        <a:p>
          <a:endParaRPr lang="en-US"/>
        </a:p>
      </dgm:t>
    </dgm:pt>
    <dgm:pt modelId="{3F1B0BC0-D64A-44BD-9AFE-D96443BE5749}" type="sibTrans" cxnId="{4494BD58-C766-4FF8-B783-2CBE76B0A403}">
      <dgm:prSet/>
      <dgm:spPr/>
      <dgm:t>
        <a:bodyPr/>
        <a:lstStyle/>
        <a:p>
          <a:endParaRPr lang="en-US"/>
        </a:p>
      </dgm:t>
    </dgm:pt>
    <dgm:pt modelId="{746B475E-35F7-4F7F-A10A-60D14DBC2714}">
      <dgm:prSet/>
      <dgm:spPr/>
      <dgm:t>
        <a:bodyPr/>
        <a:lstStyle/>
        <a:p>
          <a:r>
            <a:rPr lang="en-US" baseline="0"/>
            <a:t>Partnership questionnaire necessary to find synergy and discuss expectations</a:t>
          </a:r>
          <a:endParaRPr lang="en-US"/>
        </a:p>
      </dgm:t>
    </dgm:pt>
    <dgm:pt modelId="{CD580960-396D-437C-B433-844361723C60}" type="parTrans" cxnId="{16FBA2C8-CB83-4388-91C1-B686142FB0E5}">
      <dgm:prSet/>
      <dgm:spPr/>
      <dgm:t>
        <a:bodyPr/>
        <a:lstStyle/>
        <a:p>
          <a:endParaRPr lang="en-US"/>
        </a:p>
      </dgm:t>
    </dgm:pt>
    <dgm:pt modelId="{2253FBDF-0B62-434E-89CA-E3027D2390D5}" type="sibTrans" cxnId="{16FBA2C8-CB83-4388-91C1-B686142FB0E5}">
      <dgm:prSet/>
      <dgm:spPr/>
      <dgm:t>
        <a:bodyPr/>
        <a:lstStyle/>
        <a:p>
          <a:endParaRPr lang="en-US"/>
        </a:p>
      </dgm:t>
    </dgm:pt>
    <dgm:pt modelId="{2201B863-E406-43A2-BD1A-1DA8C3B6D47E}">
      <dgm:prSet/>
      <dgm:spPr/>
      <dgm:t>
        <a:bodyPr/>
        <a:lstStyle/>
        <a:p>
          <a:r>
            <a:rPr lang="en-US" baseline="0"/>
            <a:t>Entry and exit criteria clearly discussed and agreed to by all partners</a:t>
          </a:r>
          <a:endParaRPr lang="en-US"/>
        </a:p>
      </dgm:t>
    </dgm:pt>
    <dgm:pt modelId="{FDDAF340-D9BE-4303-BE9A-7296977B1A7E}" type="parTrans" cxnId="{FE386911-BD8C-46D6-A255-9CFE373B3DD9}">
      <dgm:prSet/>
      <dgm:spPr/>
      <dgm:t>
        <a:bodyPr/>
        <a:lstStyle/>
        <a:p>
          <a:endParaRPr lang="en-US"/>
        </a:p>
      </dgm:t>
    </dgm:pt>
    <dgm:pt modelId="{A50CC08E-CF90-4866-BA0A-D675423A7E91}" type="sibTrans" cxnId="{FE386911-BD8C-46D6-A255-9CFE373B3DD9}">
      <dgm:prSet/>
      <dgm:spPr/>
      <dgm:t>
        <a:bodyPr/>
        <a:lstStyle/>
        <a:p>
          <a:endParaRPr lang="en-US"/>
        </a:p>
      </dgm:t>
    </dgm:pt>
    <dgm:pt modelId="{EEAAA4B7-2A48-4DE0-ACF8-BA661C554095}">
      <dgm:prSet/>
      <dgm:spPr/>
      <dgm:t>
        <a:bodyPr/>
        <a:lstStyle/>
        <a:p>
          <a:r>
            <a:rPr lang="en-US" baseline="0"/>
            <a:t>Distribution and profit and sale scenarios discussed and agreed</a:t>
          </a:r>
          <a:endParaRPr lang="en-US"/>
        </a:p>
      </dgm:t>
    </dgm:pt>
    <dgm:pt modelId="{5AA5EC50-6E01-4377-8DB6-0F6369DC8A98}" type="parTrans" cxnId="{0C7BD3B6-3E2B-47D4-96F5-F760BDA5DAA7}">
      <dgm:prSet/>
      <dgm:spPr/>
      <dgm:t>
        <a:bodyPr/>
        <a:lstStyle/>
        <a:p>
          <a:endParaRPr lang="en-US"/>
        </a:p>
      </dgm:t>
    </dgm:pt>
    <dgm:pt modelId="{A5694273-096F-4297-988F-94DEE2FA23A3}" type="sibTrans" cxnId="{0C7BD3B6-3E2B-47D4-96F5-F760BDA5DAA7}">
      <dgm:prSet/>
      <dgm:spPr/>
      <dgm:t>
        <a:bodyPr/>
        <a:lstStyle/>
        <a:p>
          <a:endParaRPr lang="en-US"/>
        </a:p>
      </dgm:t>
    </dgm:pt>
    <dgm:pt modelId="{0A2D57AE-02B3-422A-A659-29B1857374D1}">
      <dgm:prSet/>
      <dgm:spPr/>
      <dgm:t>
        <a:bodyPr/>
        <a:lstStyle/>
        <a:p>
          <a:r>
            <a:rPr lang="en-US" baseline="0"/>
            <a:t>Spouse and business partner involvement and rights discussed</a:t>
          </a:r>
          <a:endParaRPr lang="en-US"/>
        </a:p>
      </dgm:t>
    </dgm:pt>
    <dgm:pt modelId="{15DC0111-57BF-42A7-A4E0-1B84D64E717B}" type="parTrans" cxnId="{419C45F2-2823-42EE-8D86-AA8A9A194B39}">
      <dgm:prSet/>
      <dgm:spPr/>
      <dgm:t>
        <a:bodyPr/>
        <a:lstStyle/>
        <a:p>
          <a:endParaRPr lang="en-US"/>
        </a:p>
      </dgm:t>
    </dgm:pt>
    <dgm:pt modelId="{2C609713-1587-4A03-A00A-97E6FD66D8FF}" type="sibTrans" cxnId="{419C45F2-2823-42EE-8D86-AA8A9A194B39}">
      <dgm:prSet/>
      <dgm:spPr/>
      <dgm:t>
        <a:bodyPr/>
        <a:lstStyle/>
        <a:p>
          <a:endParaRPr lang="en-US"/>
        </a:p>
      </dgm:t>
    </dgm:pt>
    <dgm:pt modelId="{46F74565-03B2-407A-A2F6-6D07E7E7539E}">
      <dgm:prSet/>
      <dgm:spPr/>
      <dgm:t>
        <a:bodyPr/>
        <a:lstStyle/>
        <a:p>
          <a:r>
            <a:rPr lang="en-US" baseline="0"/>
            <a:t>Voting rights and percentages discussed</a:t>
          </a:r>
          <a:endParaRPr lang="en-US"/>
        </a:p>
      </dgm:t>
    </dgm:pt>
    <dgm:pt modelId="{EC04B675-0E96-4168-9C40-333BDC6B225C}" type="parTrans" cxnId="{541CD06D-E2F0-4017-89D5-5A0E0E8A38D6}">
      <dgm:prSet/>
      <dgm:spPr/>
      <dgm:t>
        <a:bodyPr/>
        <a:lstStyle/>
        <a:p>
          <a:endParaRPr lang="en-US"/>
        </a:p>
      </dgm:t>
    </dgm:pt>
    <dgm:pt modelId="{020EE6C2-881C-4E84-9501-CF03655B9E61}" type="sibTrans" cxnId="{541CD06D-E2F0-4017-89D5-5A0E0E8A38D6}">
      <dgm:prSet/>
      <dgm:spPr/>
      <dgm:t>
        <a:bodyPr/>
        <a:lstStyle/>
        <a:p>
          <a:endParaRPr lang="en-US"/>
        </a:p>
      </dgm:t>
    </dgm:pt>
    <dgm:pt modelId="{BFDA088F-3778-4E36-8526-A788C6D4C07C}">
      <dgm:prSet/>
      <dgm:spPr/>
      <dgm:t>
        <a:bodyPr/>
        <a:lstStyle/>
        <a:p>
          <a:r>
            <a:rPr lang="en-US" baseline="0"/>
            <a:t>Attorney hired to draft the operating agreement</a:t>
          </a:r>
          <a:endParaRPr lang="en-US"/>
        </a:p>
      </dgm:t>
    </dgm:pt>
    <dgm:pt modelId="{77743C38-06C0-4AD8-A74E-C59E5CFBFECF}" type="parTrans" cxnId="{39EEBE07-F90F-4C04-918C-71DA58294798}">
      <dgm:prSet/>
      <dgm:spPr/>
      <dgm:t>
        <a:bodyPr/>
        <a:lstStyle/>
        <a:p>
          <a:endParaRPr lang="en-US"/>
        </a:p>
      </dgm:t>
    </dgm:pt>
    <dgm:pt modelId="{294CF094-1387-436F-96AA-4462124D0BF4}" type="sibTrans" cxnId="{39EEBE07-F90F-4C04-918C-71DA58294798}">
      <dgm:prSet/>
      <dgm:spPr/>
      <dgm:t>
        <a:bodyPr/>
        <a:lstStyle/>
        <a:p>
          <a:endParaRPr lang="en-US"/>
        </a:p>
      </dgm:t>
    </dgm:pt>
    <dgm:pt modelId="{B16AC883-494B-4D79-895C-92B7DF3F4ED7}">
      <dgm:prSet/>
      <dgm:spPr/>
      <dgm:t>
        <a:bodyPr/>
        <a:lstStyle/>
        <a:p>
          <a:r>
            <a:rPr lang="en-US" baseline="0"/>
            <a:t>Process of managing the jv bank account and proceeds discussed.</a:t>
          </a:r>
          <a:endParaRPr lang="en-US"/>
        </a:p>
      </dgm:t>
    </dgm:pt>
    <dgm:pt modelId="{3888947E-791A-4B6D-98E3-D5EBA3FD960B}" type="parTrans" cxnId="{DA228966-36DC-4491-A849-EFB07E76C5A1}">
      <dgm:prSet/>
      <dgm:spPr/>
      <dgm:t>
        <a:bodyPr/>
        <a:lstStyle/>
        <a:p>
          <a:endParaRPr lang="en-US"/>
        </a:p>
      </dgm:t>
    </dgm:pt>
    <dgm:pt modelId="{4EB98E7C-C5B9-4729-802A-62DC70815662}" type="sibTrans" cxnId="{DA228966-36DC-4491-A849-EFB07E76C5A1}">
      <dgm:prSet/>
      <dgm:spPr/>
      <dgm:t>
        <a:bodyPr/>
        <a:lstStyle/>
        <a:p>
          <a:endParaRPr lang="en-US"/>
        </a:p>
      </dgm:t>
    </dgm:pt>
    <dgm:pt modelId="{7237F6AF-907B-AF44-A3D5-A2419E5E02E5}" type="pres">
      <dgm:prSet presAssocID="{1B4F14E6-36E0-4E59-9EFE-2C8F54F79A60}" presName="diagram" presStyleCnt="0">
        <dgm:presLayoutVars>
          <dgm:dir/>
          <dgm:resizeHandles val="exact"/>
        </dgm:presLayoutVars>
      </dgm:prSet>
      <dgm:spPr/>
    </dgm:pt>
    <dgm:pt modelId="{A2BE332F-0171-6948-B039-3407799ADA7A}" type="pres">
      <dgm:prSet presAssocID="{0CAF0D8E-FCC0-4350-BFBA-F944FC0F9454}" presName="node" presStyleLbl="node1" presStyleIdx="0" presStyleCnt="9">
        <dgm:presLayoutVars>
          <dgm:bulletEnabled val="1"/>
        </dgm:presLayoutVars>
      </dgm:prSet>
      <dgm:spPr/>
    </dgm:pt>
    <dgm:pt modelId="{F5666B1E-82D5-F44D-A395-479861D17379}" type="pres">
      <dgm:prSet presAssocID="{224637C4-C24D-4DF9-827A-A847462248D6}" presName="sibTrans" presStyleCnt="0"/>
      <dgm:spPr/>
    </dgm:pt>
    <dgm:pt modelId="{D8BA47CA-85B0-D346-8888-1F8067949093}" type="pres">
      <dgm:prSet presAssocID="{6DCD4BA9-B5A9-4A5F-A315-19AB5D80E9D3}" presName="node" presStyleLbl="node1" presStyleIdx="1" presStyleCnt="9" custLinFactNeighborX="1026" custLinFactNeighborY="-34200">
        <dgm:presLayoutVars>
          <dgm:bulletEnabled val="1"/>
        </dgm:presLayoutVars>
      </dgm:prSet>
      <dgm:spPr/>
    </dgm:pt>
    <dgm:pt modelId="{018542BC-D76E-0846-8160-14B6DB74DCAF}" type="pres">
      <dgm:prSet presAssocID="{3F1B0BC0-D64A-44BD-9AFE-D96443BE5749}" presName="sibTrans" presStyleCnt="0"/>
      <dgm:spPr/>
    </dgm:pt>
    <dgm:pt modelId="{71B4FCF2-CC64-294D-8E3B-F34AF34BC919}" type="pres">
      <dgm:prSet presAssocID="{746B475E-35F7-4F7F-A10A-60D14DBC2714}" presName="node" presStyleLbl="node1" presStyleIdx="2" presStyleCnt="9">
        <dgm:presLayoutVars>
          <dgm:bulletEnabled val="1"/>
        </dgm:presLayoutVars>
      </dgm:prSet>
      <dgm:spPr/>
    </dgm:pt>
    <dgm:pt modelId="{D38EE734-7755-724A-A6AE-14E95AB7CE77}" type="pres">
      <dgm:prSet presAssocID="{2253FBDF-0B62-434E-89CA-E3027D2390D5}" presName="sibTrans" presStyleCnt="0"/>
      <dgm:spPr/>
    </dgm:pt>
    <dgm:pt modelId="{431420A0-8760-7341-867E-7F0934C2D5D1}" type="pres">
      <dgm:prSet presAssocID="{2201B863-E406-43A2-BD1A-1DA8C3B6D47E}" presName="node" presStyleLbl="node1" presStyleIdx="3" presStyleCnt="9">
        <dgm:presLayoutVars>
          <dgm:bulletEnabled val="1"/>
        </dgm:presLayoutVars>
      </dgm:prSet>
      <dgm:spPr/>
    </dgm:pt>
    <dgm:pt modelId="{D48EF885-475B-AA4B-B4D8-D452360F3820}" type="pres">
      <dgm:prSet presAssocID="{A50CC08E-CF90-4866-BA0A-D675423A7E91}" presName="sibTrans" presStyleCnt="0"/>
      <dgm:spPr/>
    </dgm:pt>
    <dgm:pt modelId="{967FA5C3-1868-D440-879F-A7D22B73ADBE}" type="pres">
      <dgm:prSet presAssocID="{EEAAA4B7-2A48-4DE0-ACF8-BA661C554095}" presName="node" presStyleLbl="node1" presStyleIdx="4" presStyleCnt="9">
        <dgm:presLayoutVars>
          <dgm:bulletEnabled val="1"/>
        </dgm:presLayoutVars>
      </dgm:prSet>
      <dgm:spPr/>
    </dgm:pt>
    <dgm:pt modelId="{4F4DC447-992B-1543-B6E1-041173030474}" type="pres">
      <dgm:prSet presAssocID="{A5694273-096F-4297-988F-94DEE2FA23A3}" presName="sibTrans" presStyleCnt="0"/>
      <dgm:spPr/>
    </dgm:pt>
    <dgm:pt modelId="{C820E6FC-A11E-A247-AF7C-41A815BD8DA5}" type="pres">
      <dgm:prSet presAssocID="{0A2D57AE-02B3-422A-A659-29B1857374D1}" presName="node" presStyleLbl="node1" presStyleIdx="5" presStyleCnt="9">
        <dgm:presLayoutVars>
          <dgm:bulletEnabled val="1"/>
        </dgm:presLayoutVars>
      </dgm:prSet>
      <dgm:spPr/>
    </dgm:pt>
    <dgm:pt modelId="{A0ADB5F6-529F-6149-AEA9-927A02212BA9}" type="pres">
      <dgm:prSet presAssocID="{2C609713-1587-4A03-A00A-97E6FD66D8FF}" presName="sibTrans" presStyleCnt="0"/>
      <dgm:spPr/>
    </dgm:pt>
    <dgm:pt modelId="{7EB2BE48-9B0B-454D-9547-058C5E25D94F}" type="pres">
      <dgm:prSet presAssocID="{46F74565-03B2-407A-A2F6-6D07E7E7539E}" presName="node" presStyleLbl="node1" presStyleIdx="6" presStyleCnt="9">
        <dgm:presLayoutVars>
          <dgm:bulletEnabled val="1"/>
        </dgm:presLayoutVars>
      </dgm:prSet>
      <dgm:spPr/>
    </dgm:pt>
    <dgm:pt modelId="{FE1461E3-DDFC-B24A-AD92-6BFFC5FEFE65}" type="pres">
      <dgm:prSet presAssocID="{020EE6C2-881C-4E84-9501-CF03655B9E61}" presName="sibTrans" presStyleCnt="0"/>
      <dgm:spPr/>
    </dgm:pt>
    <dgm:pt modelId="{986940A4-B778-7641-975F-5C7CC18A818B}" type="pres">
      <dgm:prSet presAssocID="{BFDA088F-3778-4E36-8526-A788C6D4C07C}" presName="node" presStyleLbl="node1" presStyleIdx="7" presStyleCnt="9">
        <dgm:presLayoutVars>
          <dgm:bulletEnabled val="1"/>
        </dgm:presLayoutVars>
      </dgm:prSet>
      <dgm:spPr/>
    </dgm:pt>
    <dgm:pt modelId="{27D7C775-EDBE-1B49-AE89-0E3387543032}" type="pres">
      <dgm:prSet presAssocID="{294CF094-1387-436F-96AA-4462124D0BF4}" presName="sibTrans" presStyleCnt="0"/>
      <dgm:spPr/>
    </dgm:pt>
    <dgm:pt modelId="{D08DD1C3-FDEA-D24A-9F58-F0BF07887325}" type="pres">
      <dgm:prSet presAssocID="{B16AC883-494B-4D79-895C-92B7DF3F4ED7}" presName="node" presStyleLbl="node1" presStyleIdx="8" presStyleCnt="9">
        <dgm:presLayoutVars>
          <dgm:bulletEnabled val="1"/>
        </dgm:presLayoutVars>
      </dgm:prSet>
      <dgm:spPr/>
    </dgm:pt>
  </dgm:ptLst>
  <dgm:cxnLst>
    <dgm:cxn modelId="{39EEBE07-F90F-4C04-918C-71DA58294798}" srcId="{1B4F14E6-36E0-4E59-9EFE-2C8F54F79A60}" destId="{BFDA088F-3778-4E36-8526-A788C6D4C07C}" srcOrd="7" destOrd="0" parTransId="{77743C38-06C0-4AD8-A74E-C59E5CFBFECF}" sibTransId="{294CF094-1387-436F-96AA-4462124D0BF4}"/>
    <dgm:cxn modelId="{FE386911-BD8C-46D6-A255-9CFE373B3DD9}" srcId="{1B4F14E6-36E0-4E59-9EFE-2C8F54F79A60}" destId="{2201B863-E406-43A2-BD1A-1DA8C3B6D47E}" srcOrd="3" destOrd="0" parTransId="{FDDAF340-D9BE-4303-BE9A-7296977B1A7E}" sibTransId="{A50CC08E-CF90-4866-BA0A-D675423A7E91}"/>
    <dgm:cxn modelId="{4FF5221F-04DF-DD45-9586-5ECDE014BAF0}" type="presOf" srcId="{BFDA088F-3778-4E36-8526-A788C6D4C07C}" destId="{986940A4-B778-7641-975F-5C7CC18A818B}" srcOrd="0" destOrd="0" presId="urn:microsoft.com/office/officeart/2005/8/layout/default"/>
    <dgm:cxn modelId="{6C99EF35-80DB-E441-9924-D83D4B6E8B95}" type="presOf" srcId="{46F74565-03B2-407A-A2F6-6D07E7E7539E}" destId="{7EB2BE48-9B0B-454D-9547-058C5E25D94F}" srcOrd="0" destOrd="0" presId="urn:microsoft.com/office/officeart/2005/8/layout/default"/>
    <dgm:cxn modelId="{4494BD58-C766-4FF8-B783-2CBE76B0A403}" srcId="{1B4F14E6-36E0-4E59-9EFE-2C8F54F79A60}" destId="{6DCD4BA9-B5A9-4A5F-A315-19AB5D80E9D3}" srcOrd="1" destOrd="0" parTransId="{2175E1A0-F970-4BB1-8805-9A9524100821}" sibTransId="{3F1B0BC0-D64A-44BD-9AFE-D96443BE5749}"/>
    <dgm:cxn modelId="{65E11A64-1AF1-174D-94EE-D96C9D96B430}" type="presOf" srcId="{0CAF0D8E-FCC0-4350-BFBA-F944FC0F9454}" destId="{A2BE332F-0171-6948-B039-3407799ADA7A}" srcOrd="0" destOrd="0" presId="urn:microsoft.com/office/officeart/2005/8/layout/default"/>
    <dgm:cxn modelId="{DA228966-36DC-4491-A849-EFB07E76C5A1}" srcId="{1B4F14E6-36E0-4E59-9EFE-2C8F54F79A60}" destId="{B16AC883-494B-4D79-895C-92B7DF3F4ED7}" srcOrd="8" destOrd="0" parTransId="{3888947E-791A-4B6D-98E3-D5EBA3FD960B}" sibTransId="{4EB98E7C-C5B9-4729-802A-62DC70815662}"/>
    <dgm:cxn modelId="{541CD06D-E2F0-4017-89D5-5A0E0E8A38D6}" srcId="{1B4F14E6-36E0-4E59-9EFE-2C8F54F79A60}" destId="{46F74565-03B2-407A-A2F6-6D07E7E7539E}" srcOrd="6" destOrd="0" parTransId="{EC04B675-0E96-4168-9C40-333BDC6B225C}" sibTransId="{020EE6C2-881C-4E84-9501-CF03655B9E61}"/>
    <dgm:cxn modelId="{2D7EE37D-9F60-BB41-AE9C-C51F653621CD}" type="presOf" srcId="{1B4F14E6-36E0-4E59-9EFE-2C8F54F79A60}" destId="{7237F6AF-907B-AF44-A3D5-A2419E5E02E5}" srcOrd="0" destOrd="0" presId="urn:microsoft.com/office/officeart/2005/8/layout/default"/>
    <dgm:cxn modelId="{CC64B891-9A67-6A4A-83BE-6CA76FF0BE45}" type="presOf" srcId="{EEAAA4B7-2A48-4DE0-ACF8-BA661C554095}" destId="{967FA5C3-1868-D440-879F-A7D22B73ADBE}" srcOrd="0" destOrd="0" presId="urn:microsoft.com/office/officeart/2005/8/layout/default"/>
    <dgm:cxn modelId="{4CEFBFB2-99A2-E841-8F7B-E38412E446DC}" type="presOf" srcId="{6DCD4BA9-B5A9-4A5F-A315-19AB5D80E9D3}" destId="{D8BA47CA-85B0-D346-8888-1F8067949093}" srcOrd="0" destOrd="0" presId="urn:microsoft.com/office/officeart/2005/8/layout/default"/>
    <dgm:cxn modelId="{8B3EC7B5-A5DC-CF4E-B38F-C2FB0A939279}" type="presOf" srcId="{746B475E-35F7-4F7F-A10A-60D14DBC2714}" destId="{71B4FCF2-CC64-294D-8E3B-F34AF34BC919}" srcOrd="0" destOrd="0" presId="urn:microsoft.com/office/officeart/2005/8/layout/default"/>
    <dgm:cxn modelId="{0C7BD3B6-3E2B-47D4-96F5-F760BDA5DAA7}" srcId="{1B4F14E6-36E0-4E59-9EFE-2C8F54F79A60}" destId="{EEAAA4B7-2A48-4DE0-ACF8-BA661C554095}" srcOrd="4" destOrd="0" parTransId="{5AA5EC50-6E01-4377-8DB6-0F6369DC8A98}" sibTransId="{A5694273-096F-4297-988F-94DEE2FA23A3}"/>
    <dgm:cxn modelId="{16FBA2C8-CB83-4388-91C1-B686142FB0E5}" srcId="{1B4F14E6-36E0-4E59-9EFE-2C8F54F79A60}" destId="{746B475E-35F7-4F7F-A10A-60D14DBC2714}" srcOrd="2" destOrd="0" parTransId="{CD580960-396D-437C-B433-844361723C60}" sibTransId="{2253FBDF-0B62-434E-89CA-E3027D2390D5}"/>
    <dgm:cxn modelId="{1849EBDE-D964-F64A-ACB2-D859BA0E27F3}" type="presOf" srcId="{0A2D57AE-02B3-422A-A659-29B1857374D1}" destId="{C820E6FC-A11E-A247-AF7C-41A815BD8DA5}" srcOrd="0" destOrd="0" presId="urn:microsoft.com/office/officeart/2005/8/layout/default"/>
    <dgm:cxn modelId="{DB20C1ED-4E57-524C-88A9-9150BFEB3C01}" type="presOf" srcId="{B16AC883-494B-4D79-895C-92B7DF3F4ED7}" destId="{D08DD1C3-FDEA-D24A-9F58-F0BF07887325}" srcOrd="0" destOrd="0" presId="urn:microsoft.com/office/officeart/2005/8/layout/default"/>
    <dgm:cxn modelId="{37E2FBED-2400-9A42-BB1D-56EB8A00A7C9}" type="presOf" srcId="{2201B863-E406-43A2-BD1A-1DA8C3B6D47E}" destId="{431420A0-8760-7341-867E-7F0934C2D5D1}" srcOrd="0" destOrd="0" presId="urn:microsoft.com/office/officeart/2005/8/layout/default"/>
    <dgm:cxn modelId="{4AA189F0-3289-47FF-A4B9-765734913889}" srcId="{1B4F14E6-36E0-4E59-9EFE-2C8F54F79A60}" destId="{0CAF0D8E-FCC0-4350-BFBA-F944FC0F9454}" srcOrd="0" destOrd="0" parTransId="{842B1631-7E46-450F-ABCE-F0C89771E745}" sibTransId="{224637C4-C24D-4DF9-827A-A847462248D6}"/>
    <dgm:cxn modelId="{419C45F2-2823-42EE-8D86-AA8A9A194B39}" srcId="{1B4F14E6-36E0-4E59-9EFE-2C8F54F79A60}" destId="{0A2D57AE-02B3-422A-A659-29B1857374D1}" srcOrd="5" destOrd="0" parTransId="{15DC0111-57BF-42A7-A4E0-1B84D64E717B}" sibTransId="{2C609713-1587-4A03-A00A-97E6FD66D8FF}"/>
    <dgm:cxn modelId="{BDDC892C-BB0B-194A-98E8-B5C4C1DD8524}" type="presParOf" srcId="{7237F6AF-907B-AF44-A3D5-A2419E5E02E5}" destId="{A2BE332F-0171-6948-B039-3407799ADA7A}" srcOrd="0" destOrd="0" presId="urn:microsoft.com/office/officeart/2005/8/layout/default"/>
    <dgm:cxn modelId="{B083ACE0-FDF8-B14E-B2F0-3D7A0CAEAF39}" type="presParOf" srcId="{7237F6AF-907B-AF44-A3D5-A2419E5E02E5}" destId="{F5666B1E-82D5-F44D-A395-479861D17379}" srcOrd="1" destOrd="0" presId="urn:microsoft.com/office/officeart/2005/8/layout/default"/>
    <dgm:cxn modelId="{7A99A99A-C04C-DA41-A304-BBF77E8AEA70}" type="presParOf" srcId="{7237F6AF-907B-AF44-A3D5-A2419E5E02E5}" destId="{D8BA47CA-85B0-D346-8888-1F8067949093}" srcOrd="2" destOrd="0" presId="urn:microsoft.com/office/officeart/2005/8/layout/default"/>
    <dgm:cxn modelId="{B942AA90-9503-9D45-90AF-A7A3C062A270}" type="presParOf" srcId="{7237F6AF-907B-AF44-A3D5-A2419E5E02E5}" destId="{018542BC-D76E-0846-8160-14B6DB74DCAF}" srcOrd="3" destOrd="0" presId="urn:microsoft.com/office/officeart/2005/8/layout/default"/>
    <dgm:cxn modelId="{E90E2940-B9B8-B94A-8B07-3DA7C532822B}" type="presParOf" srcId="{7237F6AF-907B-AF44-A3D5-A2419E5E02E5}" destId="{71B4FCF2-CC64-294D-8E3B-F34AF34BC919}" srcOrd="4" destOrd="0" presId="urn:microsoft.com/office/officeart/2005/8/layout/default"/>
    <dgm:cxn modelId="{22366E51-6DCE-CF45-949E-7250A6BAB99C}" type="presParOf" srcId="{7237F6AF-907B-AF44-A3D5-A2419E5E02E5}" destId="{D38EE734-7755-724A-A6AE-14E95AB7CE77}" srcOrd="5" destOrd="0" presId="urn:microsoft.com/office/officeart/2005/8/layout/default"/>
    <dgm:cxn modelId="{AD248435-E460-0946-8894-D6024CC0ECE4}" type="presParOf" srcId="{7237F6AF-907B-AF44-A3D5-A2419E5E02E5}" destId="{431420A0-8760-7341-867E-7F0934C2D5D1}" srcOrd="6" destOrd="0" presId="urn:microsoft.com/office/officeart/2005/8/layout/default"/>
    <dgm:cxn modelId="{EE2E3FE9-8A7D-2B44-AC34-9C56B510D379}" type="presParOf" srcId="{7237F6AF-907B-AF44-A3D5-A2419E5E02E5}" destId="{D48EF885-475B-AA4B-B4D8-D452360F3820}" srcOrd="7" destOrd="0" presId="urn:microsoft.com/office/officeart/2005/8/layout/default"/>
    <dgm:cxn modelId="{5F260F64-6181-B048-A2DD-44E29BEED2BE}" type="presParOf" srcId="{7237F6AF-907B-AF44-A3D5-A2419E5E02E5}" destId="{967FA5C3-1868-D440-879F-A7D22B73ADBE}" srcOrd="8" destOrd="0" presId="urn:microsoft.com/office/officeart/2005/8/layout/default"/>
    <dgm:cxn modelId="{AA41825B-1FB4-E249-B7F7-EF3483582E3C}" type="presParOf" srcId="{7237F6AF-907B-AF44-A3D5-A2419E5E02E5}" destId="{4F4DC447-992B-1543-B6E1-041173030474}" srcOrd="9" destOrd="0" presId="urn:microsoft.com/office/officeart/2005/8/layout/default"/>
    <dgm:cxn modelId="{E46B363F-9C38-4B42-9955-40FE1EBC3BE5}" type="presParOf" srcId="{7237F6AF-907B-AF44-A3D5-A2419E5E02E5}" destId="{C820E6FC-A11E-A247-AF7C-41A815BD8DA5}" srcOrd="10" destOrd="0" presId="urn:microsoft.com/office/officeart/2005/8/layout/default"/>
    <dgm:cxn modelId="{ADB213AF-E4A7-1F4F-8C81-7292EC04CA15}" type="presParOf" srcId="{7237F6AF-907B-AF44-A3D5-A2419E5E02E5}" destId="{A0ADB5F6-529F-6149-AEA9-927A02212BA9}" srcOrd="11" destOrd="0" presId="urn:microsoft.com/office/officeart/2005/8/layout/default"/>
    <dgm:cxn modelId="{02762BC1-9F11-AB40-A396-6A5DE3F2B8C5}" type="presParOf" srcId="{7237F6AF-907B-AF44-A3D5-A2419E5E02E5}" destId="{7EB2BE48-9B0B-454D-9547-058C5E25D94F}" srcOrd="12" destOrd="0" presId="urn:microsoft.com/office/officeart/2005/8/layout/default"/>
    <dgm:cxn modelId="{007BE128-7C64-8D4D-B335-A093662B3606}" type="presParOf" srcId="{7237F6AF-907B-AF44-A3D5-A2419E5E02E5}" destId="{FE1461E3-DDFC-B24A-AD92-6BFFC5FEFE65}" srcOrd="13" destOrd="0" presId="urn:microsoft.com/office/officeart/2005/8/layout/default"/>
    <dgm:cxn modelId="{4F06DDF8-6438-3E4E-BEED-E56A08B0B9D3}" type="presParOf" srcId="{7237F6AF-907B-AF44-A3D5-A2419E5E02E5}" destId="{986940A4-B778-7641-975F-5C7CC18A818B}" srcOrd="14" destOrd="0" presId="urn:microsoft.com/office/officeart/2005/8/layout/default"/>
    <dgm:cxn modelId="{75E867D9-BF14-3B49-868D-535F6AB4BDE3}" type="presParOf" srcId="{7237F6AF-907B-AF44-A3D5-A2419E5E02E5}" destId="{27D7C775-EDBE-1B49-AE89-0E3387543032}" srcOrd="15" destOrd="0" presId="urn:microsoft.com/office/officeart/2005/8/layout/default"/>
    <dgm:cxn modelId="{388BD4F3-EE9E-0E49-895B-0C322237F929}" type="presParOf" srcId="{7237F6AF-907B-AF44-A3D5-A2419E5E02E5}" destId="{D08DD1C3-FDEA-D24A-9F58-F0BF07887325}"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E332F-0171-6948-B039-3407799ADA7A}">
      <dsp:nvSpPr>
        <dsp:cNvPr id="0" name=""/>
        <dsp:cNvSpPr/>
      </dsp:nvSpPr>
      <dsp:spPr>
        <a:xfrm>
          <a:off x="1118393" y="892"/>
          <a:ext cx="2096988" cy="1258192"/>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Not more than 5-6 partners.</a:t>
          </a:r>
          <a:endParaRPr lang="en-US" sz="1600" kern="1200"/>
        </a:p>
      </dsp:txBody>
      <dsp:txXfrm>
        <a:off x="1118393" y="892"/>
        <a:ext cx="2096988" cy="1258192"/>
      </dsp:txXfrm>
    </dsp:sp>
    <dsp:sp modelId="{D8BA47CA-85B0-D346-8888-1F8067949093}">
      <dsp:nvSpPr>
        <dsp:cNvPr id="0" name=""/>
        <dsp:cNvSpPr/>
      </dsp:nvSpPr>
      <dsp:spPr>
        <a:xfrm>
          <a:off x="3446595" y="0"/>
          <a:ext cx="2096988" cy="1258192"/>
        </a:xfrm>
        <a:prstGeom prst="rect">
          <a:avLst/>
        </a:prstGeom>
        <a:solidFill>
          <a:schemeClr val="accent5">
            <a:hueOff val="779655"/>
            <a:satOff val="-502"/>
            <a:lumOff val="34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t>Every partner has a an active role managing the deal</a:t>
          </a:r>
          <a:endParaRPr lang="en-US" sz="1600" kern="1200" dirty="0"/>
        </a:p>
      </dsp:txBody>
      <dsp:txXfrm>
        <a:off x="3446595" y="0"/>
        <a:ext cx="2096988" cy="1258192"/>
      </dsp:txXfrm>
    </dsp:sp>
    <dsp:sp modelId="{71B4FCF2-CC64-294D-8E3B-F34AF34BC919}">
      <dsp:nvSpPr>
        <dsp:cNvPr id="0" name=""/>
        <dsp:cNvSpPr/>
      </dsp:nvSpPr>
      <dsp:spPr>
        <a:xfrm>
          <a:off x="5731767" y="892"/>
          <a:ext cx="2096988" cy="1258192"/>
        </a:xfrm>
        <a:prstGeom prst="rect">
          <a:avLst/>
        </a:prstGeom>
        <a:solidFill>
          <a:schemeClr val="accent5">
            <a:hueOff val="1559309"/>
            <a:satOff val="-1003"/>
            <a:lumOff val="68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Partnership questionnaire necessary to find synergy and discuss expectations</a:t>
          </a:r>
          <a:endParaRPr lang="en-US" sz="1600" kern="1200"/>
        </a:p>
      </dsp:txBody>
      <dsp:txXfrm>
        <a:off x="5731767" y="892"/>
        <a:ext cx="2096988" cy="1258192"/>
      </dsp:txXfrm>
    </dsp:sp>
    <dsp:sp modelId="{431420A0-8760-7341-867E-7F0934C2D5D1}">
      <dsp:nvSpPr>
        <dsp:cNvPr id="0" name=""/>
        <dsp:cNvSpPr/>
      </dsp:nvSpPr>
      <dsp:spPr>
        <a:xfrm>
          <a:off x="1118393" y="1468784"/>
          <a:ext cx="2096988" cy="1258192"/>
        </a:xfrm>
        <a:prstGeom prst="rect">
          <a:avLst/>
        </a:prstGeom>
        <a:solidFill>
          <a:schemeClr val="accent5">
            <a:hueOff val="2338964"/>
            <a:satOff val="-1505"/>
            <a:lumOff val="102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Entry and exit criteria clearly discussed and agreed to by all partners</a:t>
          </a:r>
          <a:endParaRPr lang="en-US" sz="1600" kern="1200"/>
        </a:p>
      </dsp:txBody>
      <dsp:txXfrm>
        <a:off x="1118393" y="1468784"/>
        <a:ext cx="2096988" cy="1258192"/>
      </dsp:txXfrm>
    </dsp:sp>
    <dsp:sp modelId="{967FA5C3-1868-D440-879F-A7D22B73ADBE}">
      <dsp:nvSpPr>
        <dsp:cNvPr id="0" name=""/>
        <dsp:cNvSpPr/>
      </dsp:nvSpPr>
      <dsp:spPr>
        <a:xfrm>
          <a:off x="3425080" y="1468784"/>
          <a:ext cx="2096988" cy="1258192"/>
        </a:xfrm>
        <a:prstGeom prst="rect">
          <a:avLst/>
        </a:prstGeom>
        <a:solidFill>
          <a:schemeClr val="accent5">
            <a:hueOff val="3118619"/>
            <a:satOff val="-2006"/>
            <a:lumOff val="13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Distribution and profit and sale scenarios discussed and agreed</a:t>
          </a:r>
          <a:endParaRPr lang="en-US" sz="1600" kern="1200"/>
        </a:p>
      </dsp:txBody>
      <dsp:txXfrm>
        <a:off x="3425080" y="1468784"/>
        <a:ext cx="2096988" cy="1258192"/>
      </dsp:txXfrm>
    </dsp:sp>
    <dsp:sp modelId="{C820E6FC-A11E-A247-AF7C-41A815BD8DA5}">
      <dsp:nvSpPr>
        <dsp:cNvPr id="0" name=""/>
        <dsp:cNvSpPr/>
      </dsp:nvSpPr>
      <dsp:spPr>
        <a:xfrm>
          <a:off x="5731767" y="1468784"/>
          <a:ext cx="2096988" cy="1258192"/>
        </a:xfrm>
        <a:prstGeom prst="rect">
          <a:avLst/>
        </a:prstGeom>
        <a:solidFill>
          <a:schemeClr val="accent5">
            <a:hueOff val="3898274"/>
            <a:satOff val="-2508"/>
            <a:lumOff val="171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Spouse and business partner involvement and rights discussed</a:t>
          </a:r>
          <a:endParaRPr lang="en-US" sz="1600" kern="1200"/>
        </a:p>
      </dsp:txBody>
      <dsp:txXfrm>
        <a:off x="5731767" y="1468784"/>
        <a:ext cx="2096988" cy="1258192"/>
      </dsp:txXfrm>
    </dsp:sp>
    <dsp:sp modelId="{7EB2BE48-9B0B-454D-9547-058C5E25D94F}">
      <dsp:nvSpPr>
        <dsp:cNvPr id="0" name=""/>
        <dsp:cNvSpPr/>
      </dsp:nvSpPr>
      <dsp:spPr>
        <a:xfrm>
          <a:off x="1118393" y="2936676"/>
          <a:ext cx="2096988" cy="1258192"/>
        </a:xfrm>
        <a:prstGeom prst="rect">
          <a:avLst/>
        </a:prstGeom>
        <a:solidFill>
          <a:schemeClr val="accent5">
            <a:hueOff val="4677928"/>
            <a:satOff val="-3010"/>
            <a:lumOff val="20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Voting rights and percentages discussed</a:t>
          </a:r>
          <a:endParaRPr lang="en-US" sz="1600" kern="1200"/>
        </a:p>
      </dsp:txBody>
      <dsp:txXfrm>
        <a:off x="1118393" y="2936676"/>
        <a:ext cx="2096988" cy="1258192"/>
      </dsp:txXfrm>
    </dsp:sp>
    <dsp:sp modelId="{986940A4-B778-7641-975F-5C7CC18A818B}">
      <dsp:nvSpPr>
        <dsp:cNvPr id="0" name=""/>
        <dsp:cNvSpPr/>
      </dsp:nvSpPr>
      <dsp:spPr>
        <a:xfrm>
          <a:off x="3425080" y="2936676"/>
          <a:ext cx="2096988" cy="1258192"/>
        </a:xfrm>
        <a:prstGeom prst="rect">
          <a:avLst/>
        </a:prstGeom>
        <a:solidFill>
          <a:schemeClr val="accent5">
            <a:hueOff val="5457583"/>
            <a:satOff val="-3511"/>
            <a:lumOff val="240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Attorney hired to draft the operating agreement</a:t>
          </a:r>
          <a:endParaRPr lang="en-US" sz="1600" kern="1200"/>
        </a:p>
      </dsp:txBody>
      <dsp:txXfrm>
        <a:off x="3425080" y="2936676"/>
        <a:ext cx="2096988" cy="1258192"/>
      </dsp:txXfrm>
    </dsp:sp>
    <dsp:sp modelId="{D08DD1C3-FDEA-D24A-9F58-F0BF07887325}">
      <dsp:nvSpPr>
        <dsp:cNvPr id="0" name=""/>
        <dsp:cNvSpPr/>
      </dsp:nvSpPr>
      <dsp:spPr>
        <a:xfrm>
          <a:off x="5731767" y="2936676"/>
          <a:ext cx="2096988" cy="1258192"/>
        </a:xfrm>
        <a:prstGeom prst="rect">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Process of managing the jv bank account and proceeds discussed.</a:t>
          </a:r>
          <a:endParaRPr lang="en-US" sz="1600" kern="1200"/>
        </a:p>
      </dsp:txBody>
      <dsp:txXfrm>
        <a:off x="5731767" y="2936676"/>
        <a:ext cx="2096988" cy="125819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6C2E5-5F1F-104C-914D-3A039BE350F0}" type="datetimeFigureOut">
              <a:rPr lang="en-US" smtClean="0"/>
              <a:t>5/23/24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1D308-E504-1E46-9FA3-477C879E92BF}" type="slidenum">
              <a:rPr lang="en-US" smtClean="0"/>
              <a:t>‹#›</a:t>
            </a:fld>
            <a:endParaRPr lang="en-US"/>
          </a:p>
        </p:txBody>
      </p:sp>
    </p:spTree>
    <p:extLst>
      <p:ext uri="{BB962C8B-B14F-4D97-AF65-F5344CB8AC3E}">
        <p14:creationId xmlns:p14="http://schemas.microsoft.com/office/powerpoint/2010/main" val="466685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D308-E504-1E46-9FA3-477C879E92BF}" type="slidenum">
              <a:rPr lang="en-US" smtClean="0"/>
              <a:t>2</a:t>
            </a:fld>
            <a:endParaRPr lang="en-US"/>
          </a:p>
        </p:txBody>
      </p:sp>
    </p:spTree>
    <p:extLst>
      <p:ext uri="{BB962C8B-B14F-4D97-AF65-F5344CB8AC3E}">
        <p14:creationId xmlns:p14="http://schemas.microsoft.com/office/powerpoint/2010/main" val="74135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D308-E504-1E46-9FA3-477C879E92BF}" type="slidenum">
              <a:rPr lang="en-US" smtClean="0"/>
              <a:t>3</a:t>
            </a:fld>
            <a:endParaRPr lang="en-US"/>
          </a:p>
        </p:txBody>
      </p:sp>
    </p:spTree>
    <p:extLst>
      <p:ext uri="{BB962C8B-B14F-4D97-AF65-F5344CB8AC3E}">
        <p14:creationId xmlns:p14="http://schemas.microsoft.com/office/powerpoint/2010/main" val="4011762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D308-E504-1E46-9FA3-477C879E92BF}" type="slidenum">
              <a:rPr lang="en-US" smtClean="0"/>
              <a:t>9</a:t>
            </a:fld>
            <a:endParaRPr lang="en-US"/>
          </a:p>
        </p:txBody>
      </p:sp>
    </p:spTree>
    <p:extLst>
      <p:ext uri="{BB962C8B-B14F-4D97-AF65-F5344CB8AC3E}">
        <p14:creationId xmlns:p14="http://schemas.microsoft.com/office/powerpoint/2010/main" val="2417979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4644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47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3048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02413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9580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5/23/24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526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5/23/24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9366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4929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7024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5/23/24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2843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5755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6866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325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5/23/24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4550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5/23/24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4857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5/23/24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2479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80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5/23/24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6617663"/>
      </p:ext>
    </p:extLst>
  </p:cSld>
  <p:clrMap bg1="dk1" tx1="lt1" bg2="dk2"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2E674-CC70-336E-A129-53E16F67E5BF}"/>
              </a:ext>
            </a:extLst>
          </p:cNvPr>
          <p:cNvSpPr>
            <a:spLocks noGrp="1"/>
          </p:cNvSpPr>
          <p:nvPr>
            <p:ph type="ctrTitle"/>
          </p:nvPr>
        </p:nvSpPr>
        <p:spPr>
          <a:xfrm>
            <a:off x="8000837" y="1325880"/>
            <a:ext cx="3543464" cy="3066507"/>
          </a:xfrm>
        </p:spPr>
        <p:txBody>
          <a:bodyPr>
            <a:normAutofit/>
          </a:bodyPr>
          <a:lstStyle/>
          <a:p>
            <a:r>
              <a:rPr lang="en-US" sz="4800" dirty="0">
                <a:solidFill>
                  <a:srgbClr val="EBEBEB"/>
                </a:solidFill>
              </a:rPr>
              <a:t>Joint(JV) Venture Structures</a:t>
            </a:r>
          </a:p>
        </p:txBody>
      </p:sp>
      <p:sp>
        <p:nvSpPr>
          <p:cNvPr id="3" name="Subtitle 2">
            <a:extLst>
              <a:ext uri="{FF2B5EF4-FFF2-40B4-BE49-F238E27FC236}">
                <a16:creationId xmlns:a16="http://schemas.microsoft.com/office/drawing/2014/main" id="{0F0E9B39-6C15-1A97-AD12-A908AB528318}"/>
              </a:ext>
            </a:extLst>
          </p:cNvPr>
          <p:cNvSpPr>
            <a:spLocks noGrp="1"/>
          </p:cNvSpPr>
          <p:nvPr>
            <p:ph type="subTitle" idx="1"/>
          </p:nvPr>
        </p:nvSpPr>
        <p:spPr>
          <a:xfrm>
            <a:off x="7973137" y="4588329"/>
            <a:ext cx="3571163" cy="1621508"/>
          </a:xfrm>
        </p:spPr>
        <p:txBody>
          <a:bodyPr>
            <a:normAutofit/>
          </a:bodyPr>
          <a:lstStyle/>
          <a:p>
            <a:r>
              <a:rPr lang="en-US" sz="1800" dirty="0">
                <a:solidFill>
                  <a:schemeClr val="tx2">
                    <a:lumMod val="40000"/>
                    <a:lumOff val="60000"/>
                  </a:schemeClr>
                </a:solidFill>
              </a:rPr>
              <a:t>Types of partnerships in joint ventures</a:t>
            </a:r>
          </a:p>
        </p:txBody>
      </p:sp>
      <p:pic>
        <p:nvPicPr>
          <p:cNvPr id="5" name="Picture 4" descr="Wavy 3D patterns">
            <a:extLst>
              <a:ext uri="{FF2B5EF4-FFF2-40B4-BE49-F238E27FC236}">
                <a16:creationId xmlns:a16="http://schemas.microsoft.com/office/drawing/2014/main" id="{B963CB67-AB3F-7505-AB55-E93D8C35D960}"/>
              </a:ext>
            </a:extLst>
          </p:cNvPr>
          <p:cNvPicPr>
            <a:picLocks noChangeAspect="1"/>
          </p:cNvPicPr>
          <p:nvPr/>
        </p:nvPicPr>
        <p:blipFill rotWithShape="1">
          <a:blip r:embed="rId3"/>
          <a:srcRect r="24470" b="-1"/>
          <a:stretch/>
        </p:blipFill>
        <p:spPr>
          <a:xfrm>
            <a:off x="20" y="1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Tree>
    <p:extLst>
      <p:ext uri="{BB962C8B-B14F-4D97-AF65-F5344CB8AC3E}">
        <p14:creationId xmlns:p14="http://schemas.microsoft.com/office/powerpoint/2010/main" val="2923911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6BB0A-80DB-907E-B644-EB54EC5A5D53}"/>
              </a:ext>
            </a:extLst>
          </p:cNvPr>
          <p:cNvSpPr>
            <a:spLocks noGrp="1"/>
          </p:cNvSpPr>
          <p:nvPr>
            <p:ph type="title"/>
          </p:nvPr>
        </p:nvSpPr>
        <p:spPr>
          <a:xfrm>
            <a:off x="646111" y="452718"/>
            <a:ext cx="10100778" cy="1400530"/>
          </a:xfrm>
        </p:spPr>
        <p:txBody>
          <a:bodyPr>
            <a:normAutofit/>
          </a:bodyPr>
          <a:lstStyle/>
          <a:p>
            <a:r>
              <a:rPr lang="en-US" dirty="0"/>
              <a:t>Recommendations for a good JV</a:t>
            </a:r>
          </a:p>
        </p:txBody>
      </p:sp>
      <p:graphicFrame>
        <p:nvGraphicFramePr>
          <p:cNvPr id="5" name="Content Placeholder 2">
            <a:extLst>
              <a:ext uri="{FF2B5EF4-FFF2-40B4-BE49-F238E27FC236}">
                <a16:creationId xmlns:a16="http://schemas.microsoft.com/office/drawing/2014/main" id="{441A3CFA-1128-5488-9F11-4773D0C6C10D}"/>
              </a:ext>
            </a:extLst>
          </p:cNvPr>
          <p:cNvGraphicFramePr>
            <a:graphicFrameLocks noGrp="1"/>
          </p:cNvGraphicFramePr>
          <p:nvPr>
            <p:ph idx="1"/>
            <p:extLst>
              <p:ext uri="{D42A27DB-BD31-4B8C-83A1-F6EECF244321}">
                <p14:modId xmlns:p14="http://schemas.microsoft.com/office/powerpoint/2010/main" val="4114743429"/>
              </p:ext>
            </p:extLst>
          </p:nvPr>
        </p:nvGraphicFramePr>
        <p:xfrm>
          <a:off x="1060283" y="1719151"/>
          <a:ext cx="8947150"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4231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65DA8-ACB7-AE90-D76D-EC69C49906C7}"/>
              </a:ext>
            </a:extLst>
          </p:cNvPr>
          <p:cNvSpPr>
            <a:spLocks noGrp="1"/>
          </p:cNvSpPr>
          <p:nvPr>
            <p:ph type="title"/>
          </p:nvPr>
        </p:nvSpPr>
        <p:spPr>
          <a:xfrm>
            <a:off x="1141413" y="251792"/>
            <a:ext cx="9905998" cy="1000539"/>
          </a:xfrm>
        </p:spPr>
        <p:txBody>
          <a:bodyPr/>
          <a:lstStyle/>
          <a:p>
            <a:r>
              <a:rPr lang="en-US" dirty="0"/>
              <a:t>Plain Vanilla JV</a:t>
            </a:r>
          </a:p>
        </p:txBody>
      </p:sp>
      <p:sp>
        <p:nvSpPr>
          <p:cNvPr id="3" name="Content Placeholder 2">
            <a:extLst>
              <a:ext uri="{FF2B5EF4-FFF2-40B4-BE49-F238E27FC236}">
                <a16:creationId xmlns:a16="http://schemas.microsoft.com/office/drawing/2014/main" id="{C34116B0-5432-8261-0140-DB90D15C9776}"/>
              </a:ext>
            </a:extLst>
          </p:cNvPr>
          <p:cNvSpPr>
            <a:spLocks noGrp="1"/>
          </p:cNvSpPr>
          <p:nvPr>
            <p:ph idx="1"/>
          </p:nvPr>
        </p:nvSpPr>
        <p:spPr>
          <a:xfrm>
            <a:off x="1141413" y="1252331"/>
            <a:ext cx="9905998" cy="4538869"/>
          </a:xfrm>
        </p:spPr>
        <p:txBody>
          <a:bodyPr/>
          <a:lstStyle/>
          <a:p>
            <a:r>
              <a:rPr lang="en-US" dirty="0"/>
              <a:t>All partners contribute equally and profits and sale equity is split equally</a:t>
            </a:r>
          </a:p>
          <a:p>
            <a:pPr marL="0" indent="0">
              <a:buNone/>
            </a:pPr>
            <a:endParaRPr lang="en-US" dirty="0"/>
          </a:p>
        </p:txBody>
      </p:sp>
      <p:graphicFrame>
        <p:nvGraphicFramePr>
          <p:cNvPr id="4" name="Content Placeholder 3">
            <a:extLst>
              <a:ext uri="{FF2B5EF4-FFF2-40B4-BE49-F238E27FC236}">
                <a16:creationId xmlns:a16="http://schemas.microsoft.com/office/drawing/2014/main" id="{05E9AEA5-C950-F2B2-585E-7135FBB03414}"/>
              </a:ext>
            </a:extLst>
          </p:cNvPr>
          <p:cNvGraphicFramePr>
            <a:graphicFrameLocks/>
          </p:cNvGraphicFramePr>
          <p:nvPr>
            <p:extLst>
              <p:ext uri="{D42A27DB-BD31-4B8C-83A1-F6EECF244321}">
                <p14:modId xmlns:p14="http://schemas.microsoft.com/office/powerpoint/2010/main" val="3971759817"/>
              </p:ext>
            </p:extLst>
          </p:nvPr>
        </p:nvGraphicFramePr>
        <p:xfrm>
          <a:off x="1103313" y="2052638"/>
          <a:ext cx="8947148" cy="2123440"/>
        </p:xfrm>
        <a:graphic>
          <a:graphicData uri="http://schemas.openxmlformats.org/drawingml/2006/table">
            <a:tbl>
              <a:tblPr firstRow="1" bandRow="1">
                <a:tableStyleId>{5C22544A-7EE6-4342-B048-85BDC9FD1C3A}</a:tableStyleId>
              </a:tblPr>
              <a:tblGrid>
                <a:gridCol w="2236787">
                  <a:extLst>
                    <a:ext uri="{9D8B030D-6E8A-4147-A177-3AD203B41FA5}">
                      <a16:colId xmlns:a16="http://schemas.microsoft.com/office/drawing/2014/main" val="3920095453"/>
                    </a:ext>
                  </a:extLst>
                </a:gridCol>
                <a:gridCol w="2236787">
                  <a:extLst>
                    <a:ext uri="{9D8B030D-6E8A-4147-A177-3AD203B41FA5}">
                      <a16:colId xmlns:a16="http://schemas.microsoft.com/office/drawing/2014/main" val="564781896"/>
                    </a:ext>
                  </a:extLst>
                </a:gridCol>
                <a:gridCol w="2236787">
                  <a:extLst>
                    <a:ext uri="{9D8B030D-6E8A-4147-A177-3AD203B41FA5}">
                      <a16:colId xmlns:a16="http://schemas.microsoft.com/office/drawing/2014/main" val="4172854439"/>
                    </a:ext>
                  </a:extLst>
                </a:gridCol>
                <a:gridCol w="2236787">
                  <a:extLst>
                    <a:ext uri="{9D8B030D-6E8A-4147-A177-3AD203B41FA5}">
                      <a16:colId xmlns:a16="http://schemas.microsoft.com/office/drawing/2014/main" val="568586757"/>
                    </a:ext>
                  </a:extLst>
                </a:gridCol>
              </a:tblGrid>
              <a:tr h="370840">
                <a:tc>
                  <a:txBody>
                    <a:bodyPr/>
                    <a:lstStyle/>
                    <a:p>
                      <a:endParaRPr lang="en-US" dirty="0"/>
                    </a:p>
                  </a:txBody>
                  <a:tcPr marL="82589" marR="82589"/>
                </a:tc>
                <a:tc>
                  <a:txBody>
                    <a:bodyPr/>
                    <a:lstStyle/>
                    <a:p>
                      <a:r>
                        <a:rPr lang="en-US" dirty="0"/>
                        <a:t>Contribution $$</a:t>
                      </a:r>
                    </a:p>
                  </a:txBody>
                  <a:tcPr marL="82589" marR="82589"/>
                </a:tc>
                <a:tc>
                  <a:txBody>
                    <a:bodyPr/>
                    <a:lstStyle/>
                    <a:p>
                      <a:r>
                        <a:rPr lang="en-US" dirty="0"/>
                        <a:t>Partnership %</a:t>
                      </a:r>
                    </a:p>
                  </a:txBody>
                  <a:tcPr marL="82589" marR="82589"/>
                </a:tc>
                <a:tc>
                  <a:txBody>
                    <a:bodyPr/>
                    <a:lstStyle/>
                    <a:p>
                      <a:r>
                        <a:rPr lang="en-US" dirty="0"/>
                        <a:t>Role</a:t>
                      </a:r>
                    </a:p>
                  </a:txBody>
                  <a:tcPr marL="82589" marR="82589"/>
                </a:tc>
                <a:extLst>
                  <a:ext uri="{0D108BD9-81ED-4DB2-BD59-A6C34878D82A}">
                    <a16:rowId xmlns:a16="http://schemas.microsoft.com/office/drawing/2014/main" val="1537336585"/>
                  </a:ext>
                </a:extLst>
              </a:tr>
              <a:tr h="370840">
                <a:tc>
                  <a:txBody>
                    <a:bodyPr/>
                    <a:lstStyle/>
                    <a:p>
                      <a:r>
                        <a:rPr lang="en-US" dirty="0"/>
                        <a:t>Partner 1</a:t>
                      </a:r>
                    </a:p>
                  </a:txBody>
                  <a:tcPr marL="82589" marR="82589"/>
                </a:tc>
                <a:tc>
                  <a:txBody>
                    <a:bodyPr/>
                    <a:lstStyle/>
                    <a:p>
                      <a:r>
                        <a:rPr lang="en-US" dirty="0"/>
                        <a:t>$50,000</a:t>
                      </a:r>
                    </a:p>
                  </a:txBody>
                  <a:tcPr marL="82589" marR="82589"/>
                </a:tc>
                <a:tc>
                  <a:txBody>
                    <a:bodyPr/>
                    <a:lstStyle/>
                    <a:p>
                      <a:r>
                        <a:rPr lang="en-US" dirty="0"/>
                        <a:t>25%</a:t>
                      </a:r>
                    </a:p>
                  </a:txBody>
                  <a:tcPr marL="82589" marR="82589"/>
                </a:tc>
                <a:tc>
                  <a:txBody>
                    <a:bodyPr/>
                    <a:lstStyle/>
                    <a:p>
                      <a:r>
                        <a:rPr lang="en-US" dirty="0"/>
                        <a:t>Boots on ground</a:t>
                      </a:r>
                    </a:p>
                  </a:txBody>
                  <a:tcPr marL="82589" marR="82589"/>
                </a:tc>
                <a:extLst>
                  <a:ext uri="{0D108BD9-81ED-4DB2-BD59-A6C34878D82A}">
                    <a16:rowId xmlns:a16="http://schemas.microsoft.com/office/drawing/2014/main" val="1161945195"/>
                  </a:ext>
                </a:extLst>
              </a:tr>
              <a:tr h="370840">
                <a:tc>
                  <a:txBody>
                    <a:bodyPr/>
                    <a:lstStyle/>
                    <a:p>
                      <a:r>
                        <a:rPr lang="en-US" dirty="0"/>
                        <a:t>Partner 2</a:t>
                      </a:r>
                    </a:p>
                  </a:txBody>
                  <a:tcPr marL="82589" marR="82589"/>
                </a:tc>
                <a:tc>
                  <a:txBody>
                    <a:bodyPr/>
                    <a:lstStyle/>
                    <a:p>
                      <a:r>
                        <a:rPr lang="en-US" dirty="0"/>
                        <a:t>$50,000</a:t>
                      </a:r>
                    </a:p>
                  </a:txBody>
                  <a:tcPr marL="82589" marR="82589"/>
                </a:tc>
                <a:tc>
                  <a:txBody>
                    <a:bodyPr/>
                    <a:lstStyle/>
                    <a:p>
                      <a:r>
                        <a:rPr lang="en-US" dirty="0"/>
                        <a:t>25%</a:t>
                      </a:r>
                    </a:p>
                  </a:txBody>
                  <a:tcPr marL="82589" marR="82589"/>
                </a:tc>
                <a:tc>
                  <a:txBody>
                    <a:bodyPr/>
                    <a:lstStyle/>
                    <a:p>
                      <a:r>
                        <a:rPr lang="en-US" dirty="0"/>
                        <a:t>financial</a:t>
                      </a:r>
                    </a:p>
                  </a:txBody>
                  <a:tcPr marL="82589" marR="82589"/>
                </a:tc>
                <a:extLst>
                  <a:ext uri="{0D108BD9-81ED-4DB2-BD59-A6C34878D82A}">
                    <a16:rowId xmlns:a16="http://schemas.microsoft.com/office/drawing/2014/main" val="293630251"/>
                  </a:ext>
                </a:extLst>
              </a:tr>
              <a:tr h="370840">
                <a:tc>
                  <a:txBody>
                    <a:bodyPr/>
                    <a:lstStyle/>
                    <a:p>
                      <a:r>
                        <a:rPr lang="en-US" dirty="0"/>
                        <a:t>Partner 3</a:t>
                      </a:r>
                    </a:p>
                  </a:txBody>
                  <a:tcPr marL="82589" marR="82589"/>
                </a:tc>
                <a:tc>
                  <a:txBody>
                    <a:bodyPr/>
                    <a:lstStyle/>
                    <a:p>
                      <a:r>
                        <a:rPr lang="en-US" dirty="0"/>
                        <a:t>$50,000</a:t>
                      </a:r>
                    </a:p>
                  </a:txBody>
                  <a:tcPr marL="82589" marR="82589"/>
                </a:tc>
                <a:tc>
                  <a:txBody>
                    <a:bodyPr/>
                    <a:lstStyle/>
                    <a:p>
                      <a:r>
                        <a:rPr lang="en-US" dirty="0"/>
                        <a:t>25%</a:t>
                      </a:r>
                    </a:p>
                  </a:txBody>
                  <a:tcPr marL="82589" marR="82589"/>
                </a:tc>
                <a:tc>
                  <a:txBody>
                    <a:bodyPr/>
                    <a:lstStyle/>
                    <a:p>
                      <a:r>
                        <a:rPr lang="en-US" dirty="0"/>
                        <a:t>construction</a:t>
                      </a:r>
                    </a:p>
                  </a:txBody>
                  <a:tcPr marL="82589" marR="82589"/>
                </a:tc>
                <a:extLst>
                  <a:ext uri="{0D108BD9-81ED-4DB2-BD59-A6C34878D82A}">
                    <a16:rowId xmlns:a16="http://schemas.microsoft.com/office/drawing/2014/main" val="4269557203"/>
                  </a:ext>
                </a:extLst>
              </a:tr>
              <a:tr h="370840">
                <a:tc>
                  <a:txBody>
                    <a:bodyPr/>
                    <a:lstStyle/>
                    <a:p>
                      <a:r>
                        <a:rPr lang="en-US" dirty="0"/>
                        <a:t>Partner 4</a:t>
                      </a:r>
                    </a:p>
                  </a:txBody>
                  <a:tcPr marL="82589" marR="82589"/>
                </a:tc>
                <a:tc>
                  <a:txBody>
                    <a:bodyPr/>
                    <a:lstStyle/>
                    <a:p>
                      <a:r>
                        <a:rPr lang="en-US" dirty="0"/>
                        <a:t>$50,000</a:t>
                      </a:r>
                    </a:p>
                  </a:txBody>
                  <a:tcPr marL="82589" marR="82589"/>
                </a:tc>
                <a:tc>
                  <a:txBody>
                    <a:bodyPr/>
                    <a:lstStyle/>
                    <a:p>
                      <a:r>
                        <a:rPr lang="en-US" dirty="0"/>
                        <a:t>25%</a:t>
                      </a:r>
                    </a:p>
                  </a:txBody>
                  <a:tcPr marL="82589" marR="82589"/>
                </a:tc>
                <a:tc>
                  <a:txBody>
                    <a:bodyPr/>
                    <a:lstStyle/>
                    <a:p>
                      <a:r>
                        <a:rPr lang="en-US" dirty="0"/>
                        <a:t>Strategy, marketing</a:t>
                      </a:r>
                    </a:p>
                  </a:txBody>
                  <a:tcPr marL="82589" marR="82589"/>
                </a:tc>
                <a:extLst>
                  <a:ext uri="{0D108BD9-81ED-4DB2-BD59-A6C34878D82A}">
                    <a16:rowId xmlns:a16="http://schemas.microsoft.com/office/drawing/2014/main" val="3378286251"/>
                  </a:ext>
                </a:extLst>
              </a:tr>
            </a:tbl>
          </a:graphicData>
        </a:graphic>
      </p:graphicFrame>
    </p:spTree>
    <p:extLst>
      <p:ext uri="{BB962C8B-B14F-4D97-AF65-F5344CB8AC3E}">
        <p14:creationId xmlns:p14="http://schemas.microsoft.com/office/powerpoint/2010/main" val="800877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AC5C3-37E3-BDC1-F100-74DA62954B4D}"/>
              </a:ext>
            </a:extLst>
          </p:cNvPr>
          <p:cNvSpPr>
            <a:spLocks noGrp="1"/>
          </p:cNvSpPr>
          <p:nvPr>
            <p:ph type="title"/>
          </p:nvPr>
        </p:nvSpPr>
        <p:spPr>
          <a:xfrm>
            <a:off x="646111" y="452718"/>
            <a:ext cx="10853814" cy="1400530"/>
          </a:xfrm>
        </p:spPr>
        <p:txBody>
          <a:bodyPr/>
          <a:lstStyle/>
          <a:p>
            <a:r>
              <a:rPr lang="en-US" dirty="0"/>
              <a:t>Plain JV with contribution pro rata splits	</a:t>
            </a:r>
          </a:p>
        </p:txBody>
      </p:sp>
      <p:sp>
        <p:nvSpPr>
          <p:cNvPr id="3" name="Content Placeholder 2">
            <a:extLst>
              <a:ext uri="{FF2B5EF4-FFF2-40B4-BE49-F238E27FC236}">
                <a16:creationId xmlns:a16="http://schemas.microsoft.com/office/drawing/2014/main" id="{4B3AE888-3597-AF45-FF85-AEDDBB4FC9D9}"/>
              </a:ext>
            </a:extLst>
          </p:cNvPr>
          <p:cNvSpPr>
            <a:spLocks noGrp="1"/>
          </p:cNvSpPr>
          <p:nvPr>
            <p:ph idx="1"/>
          </p:nvPr>
        </p:nvSpPr>
        <p:spPr/>
        <p:txBody>
          <a:bodyPr/>
          <a:lstStyle/>
          <a:p>
            <a:r>
              <a:rPr lang="en-US" dirty="0"/>
              <a:t>All partners contribute and their shareholding and profits and sale equity is split pro rata to their contribution</a:t>
            </a:r>
          </a:p>
        </p:txBody>
      </p:sp>
      <p:graphicFrame>
        <p:nvGraphicFramePr>
          <p:cNvPr id="4" name="Content Placeholder 3">
            <a:extLst>
              <a:ext uri="{FF2B5EF4-FFF2-40B4-BE49-F238E27FC236}">
                <a16:creationId xmlns:a16="http://schemas.microsoft.com/office/drawing/2014/main" id="{DF77F037-046B-063D-B545-2AB2D644A3EF}"/>
              </a:ext>
            </a:extLst>
          </p:cNvPr>
          <p:cNvGraphicFramePr>
            <a:graphicFrameLocks/>
          </p:cNvGraphicFramePr>
          <p:nvPr>
            <p:extLst>
              <p:ext uri="{D42A27DB-BD31-4B8C-83A1-F6EECF244321}">
                <p14:modId xmlns:p14="http://schemas.microsoft.com/office/powerpoint/2010/main" val="3398312429"/>
              </p:ext>
            </p:extLst>
          </p:nvPr>
        </p:nvGraphicFramePr>
        <p:xfrm>
          <a:off x="1103312" y="3740122"/>
          <a:ext cx="8947148" cy="2123440"/>
        </p:xfrm>
        <a:graphic>
          <a:graphicData uri="http://schemas.openxmlformats.org/drawingml/2006/table">
            <a:tbl>
              <a:tblPr firstRow="1" bandRow="1">
                <a:tableStyleId>{5C22544A-7EE6-4342-B048-85BDC9FD1C3A}</a:tableStyleId>
              </a:tblPr>
              <a:tblGrid>
                <a:gridCol w="2236787">
                  <a:extLst>
                    <a:ext uri="{9D8B030D-6E8A-4147-A177-3AD203B41FA5}">
                      <a16:colId xmlns:a16="http://schemas.microsoft.com/office/drawing/2014/main" val="3920095453"/>
                    </a:ext>
                  </a:extLst>
                </a:gridCol>
                <a:gridCol w="2236787">
                  <a:extLst>
                    <a:ext uri="{9D8B030D-6E8A-4147-A177-3AD203B41FA5}">
                      <a16:colId xmlns:a16="http://schemas.microsoft.com/office/drawing/2014/main" val="564781896"/>
                    </a:ext>
                  </a:extLst>
                </a:gridCol>
                <a:gridCol w="2236787">
                  <a:extLst>
                    <a:ext uri="{9D8B030D-6E8A-4147-A177-3AD203B41FA5}">
                      <a16:colId xmlns:a16="http://schemas.microsoft.com/office/drawing/2014/main" val="4172854439"/>
                    </a:ext>
                  </a:extLst>
                </a:gridCol>
                <a:gridCol w="2236787">
                  <a:extLst>
                    <a:ext uri="{9D8B030D-6E8A-4147-A177-3AD203B41FA5}">
                      <a16:colId xmlns:a16="http://schemas.microsoft.com/office/drawing/2014/main" val="568586757"/>
                    </a:ext>
                  </a:extLst>
                </a:gridCol>
              </a:tblGrid>
              <a:tr h="370840">
                <a:tc>
                  <a:txBody>
                    <a:bodyPr/>
                    <a:lstStyle/>
                    <a:p>
                      <a:endParaRPr lang="en-US" dirty="0"/>
                    </a:p>
                  </a:txBody>
                  <a:tcPr marL="82589" marR="82589"/>
                </a:tc>
                <a:tc>
                  <a:txBody>
                    <a:bodyPr/>
                    <a:lstStyle/>
                    <a:p>
                      <a:r>
                        <a:rPr lang="en-US" dirty="0"/>
                        <a:t>Contribution $$</a:t>
                      </a:r>
                    </a:p>
                  </a:txBody>
                  <a:tcPr marL="82589" marR="82589"/>
                </a:tc>
                <a:tc>
                  <a:txBody>
                    <a:bodyPr/>
                    <a:lstStyle/>
                    <a:p>
                      <a:r>
                        <a:rPr lang="en-US" dirty="0"/>
                        <a:t>Partnership %</a:t>
                      </a:r>
                    </a:p>
                  </a:txBody>
                  <a:tcPr marL="82589" marR="82589"/>
                </a:tc>
                <a:tc>
                  <a:txBody>
                    <a:bodyPr/>
                    <a:lstStyle/>
                    <a:p>
                      <a:r>
                        <a:rPr lang="en-US" dirty="0"/>
                        <a:t>Role</a:t>
                      </a:r>
                    </a:p>
                  </a:txBody>
                  <a:tcPr marL="82589" marR="82589"/>
                </a:tc>
                <a:extLst>
                  <a:ext uri="{0D108BD9-81ED-4DB2-BD59-A6C34878D82A}">
                    <a16:rowId xmlns:a16="http://schemas.microsoft.com/office/drawing/2014/main" val="1537336585"/>
                  </a:ext>
                </a:extLst>
              </a:tr>
              <a:tr h="370840">
                <a:tc>
                  <a:txBody>
                    <a:bodyPr/>
                    <a:lstStyle/>
                    <a:p>
                      <a:r>
                        <a:rPr lang="en-US" dirty="0"/>
                        <a:t>Partner 1</a:t>
                      </a:r>
                    </a:p>
                  </a:txBody>
                  <a:tcPr marL="82589" marR="82589"/>
                </a:tc>
                <a:tc>
                  <a:txBody>
                    <a:bodyPr/>
                    <a:lstStyle/>
                    <a:p>
                      <a:r>
                        <a:rPr lang="en-US" dirty="0"/>
                        <a:t>$50,000</a:t>
                      </a:r>
                    </a:p>
                  </a:txBody>
                  <a:tcPr marL="82589" marR="82589"/>
                </a:tc>
                <a:tc>
                  <a:txBody>
                    <a:bodyPr/>
                    <a:lstStyle/>
                    <a:p>
                      <a:r>
                        <a:rPr lang="en-US" dirty="0"/>
                        <a:t>25%</a:t>
                      </a:r>
                    </a:p>
                  </a:txBody>
                  <a:tcPr marL="82589" marR="82589"/>
                </a:tc>
                <a:tc>
                  <a:txBody>
                    <a:bodyPr/>
                    <a:lstStyle/>
                    <a:p>
                      <a:r>
                        <a:rPr lang="en-US" dirty="0"/>
                        <a:t>Boots on ground</a:t>
                      </a:r>
                    </a:p>
                  </a:txBody>
                  <a:tcPr marL="82589" marR="82589"/>
                </a:tc>
                <a:extLst>
                  <a:ext uri="{0D108BD9-81ED-4DB2-BD59-A6C34878D82A}">
                    <a16:rowId xmlns:a16="http://schemas.microsoft.com/office/drawing/2014/main" val="1161945195"/>
                  </a:ext>
                </a:extLst>
              </a:tr>
              <a:tr h="370840">
                <a:tc>
                  <a:txBody>
                    <a:bodyPr/>
                    <a:lstStyle/>
                    <a:p>
                      <a:r>
                        <a:rPr lang="en-US" dirty="0"/>
                        <a:t>Partner 2</a:t>
                      </a:r>
                    </a:p>
                  </a:txBody>
                  <a:tcPr marL="82589" marR="82589"/>
                </a:tc>
                <a:tc>
                  <a:txBody>
                    <a:bodyPr/>
                    <a:lstStyle/>
                    <a:p>
                      <a:r>
                        <a:rPr lang="en-US" dirty="0"/>
                        <a:t>$100,000</a:t>
                      </a:r>
                    </a:p>
                  </a:txBody>
                  <a:tcPr marL="82589" marR="82589"/>
                </a:tc>
                <a:tc>
                  <a:txBody>
                    <a:bodyPr/>
                    <a:lstStyle/>
                    <a:p>
                      <a:r>
                        <a:rPr lang="en-US" dirty="0"/>
                        <a:t>50%</a:t>
                      </a:r>
                    </a:p>
                  </a:txBody>
                  <a:tcPr marL="82589" marR="82589"/>
                </a:tc>
                <a:tc>
                  <a:txBody>
                    <a:bodyPr/>
                    <a:lstStyle/>
                    <a:p>
                      <a:r>
                        <a:rPr lang="en-US" dirty="0"/>
                        <a:t>financial</a:t>
                      </a:r>
                    </a:p>
                  </a:txBody>
                  <a:tcPr marL="82589" marR="82589"/>
                </a:tc>
                <a:extLst>
                  <a:ext uri="{0D108BD9-81ED-4DB2-BD59-A6C34878D82A}">
                    <a16:rowId xmlns:a16="http://schemas.microsoft.com/office/drawing/2014/main" val="293630251"/>
                  </a:ext>
                </a:extLst>
              </a:tr>
              <a:tr h="370840">
                <a:tc>
                  <a:txBody>
                    <a:bodyPr/>
                    <a:lstStyle/>
                    <a:p>
                      <a:r>
                        <a:rPr lang="en-US" dirty="0"/>
                        <a:t>Partner 3</a:t>
                      </a:r>
                    </a:p>
                  </a:txBody>
                  <a:tcPr marL="82589" marR="82589"/>
                </a:tc>
                <a:tc>
                  <a:txBody>
                    <a:bodyPr/>
                    <a:lstStyle/>
                    <a:p>
                      <a:r>
                        <a:rPr lang="en-US" dirty="0"/>
                        <a:t>$25,000</a:t>
                      </a:r>
                    </a:p>
                  </a:txBody>
                  <a:tcPr marL="82589" marR="82589"/>
                </a:tc>
                <a:tc>
                  <a:txBody>
                    <a:bodyPr/>
                    <a:lstStyle/>
                    <a:p>
                      <a:r>
                        <a:rPr lang="en-US" dirty="0"/>
                        <a:t>12.5%</a:t>
                      </a:r>
                    </a:p>
                  </a:txBody>
                  <a:tcPr marL="82589" marR="82589"/>
                </a:tc>
                <a:tc>
                  <a:txBody>
                    <a:bodyPr/>
                    <a:lstStyle/>
                    <a:p>
                      <a:r>
                        <a:rPr lang="en-US" dirty="0"/>
                        <a:t>construction</a:t>
                      </a:r>
                    </a:p>
                  </a:txBody>
                  <a:tcPr marL="82589" marR="82589"/>
                </a:tc>
                <a:extLst>
                  <a:ext uri="{0D108BD9-81ED-4DB2-BD59-A6C34878D82A}">
                    <a16:rowId xmlns:a16="http://schemas.microsoft.com/office/drawing/2014/main" val="4269557203"/>
                  </a:ext>
                </a:extLst>
              </a:tr>
              <a:tr h="370840">
                <a:tc>
                  <a:txBody>
                    <a:bodyPr/>
                    <a:lstStyle/>
                    <a:p>
                      <a:r>
                        <a:rPr lang="en-US" dirty="0"/>
                        <a:t>Partner 4</a:t>
                      </a:r>
                    </a:p>
                  </a:txBody>
                  <a:tcPr marL="82589" marR="82589"/>
                </a:tc>
                <a:tc>
                  <a:txBody>
                    <a:bodyPr/>
                    <a:lstStyle/>
                    <a:p>
                      <a:r>
                        <a:rPr lang="en-US" dirty="0"/>
                        <a:t>$25,000</a:t>
                      </a:r>
                    </a:p>
                  </a:txBody>
                  <a:tcPr marL="82589" marR="82589"/>
                </a:tc>
                <a:tc>
                  <a:txBody>
                    <a:bodyPr/>
                    <a:lstStyle/>
                    <a:p>
                      <a:r>
                        <a:rPr lang="en-US" dirty="0"/>
                        <a:t>12.5%</a:t>
                      </a:r>
                    </a:p>
                  </a:txBody>
                  <a:tcPr marL="82589" marR="82589"/>
                </a:tc>
                <a:tc>
                  <a:txBody>
                    <a:bodyPr/>
                    <a:lstStyle/>
                    <a:p>
                      <a:r>
                        <a:rPr lang="en-US" dirty="0"/>
                        <a:t>Strategy, marketing</a:t>
                      </a:r>
                    </a:p>
                  </a:txBody>
                  <a:tcPr marL="82589" marR="82589"/>
                </a:tc>
                <a:extLst>
                  <a:ext uri="{0D108BD9-81ED-4DB2-BD59-A6C34878D82A}">
                    <a16:rowId xmlns:a16="http://schemas.microsoft.com/office/drawing/2014/main" val="3378286251"/>
                  </a:ext>
                </a:extLst>
              </a:tr>
            </a:tbl>
          </a:graphicData>
        </a:graphic>
      </p:graphicFrame>
    </p:spTree>
    <p:extLst>
      <p:ext uri="{BB962C8B-B14F-4D97-AF65-F5344CB8AC3E}">
        <p14:creationId xmlns:p14="http://schemas.microsoft.com/office/powerpoint/2010/main" val="3525874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D1D2B-1B14-61BC-2929-29E5EA144DAB}"/>
              </a:ext>
            </a:extLst>
          </p:cNvPr>
          <p:cNvSpPr>
            <a:spLocks noGrp="1"/>
          </p:cNvSpPr>
          <p:nvPr>
            <p:ph type="title"/>
          </p:nvPr>
        </p:nvSpPr>
        <p:spPr/>
        <p:txBody>
          <a:bodyPr/>
          <a:lstStyle/>
          <a:p>
            <a:r>
              <a:rPr lang="en-US" dirty="0"/>
              <a:t>Role based </a:t>
            </a:r>
            <a:r>
              <a:rPr lang="en-US" dirty="0" err="1"/>
              <a:t>jv</a:t>
            </a:r>
            <a:r>
              <a:rPr lang="en-US" dirty="0"/>
              <a:t> structure</a:t>
            </a:r>
          </a:p>
        </p:txBody>
      </p:sp>
      <p:sp>
        <p:nvSpPr>
          <p:cNvPr id="3" name="Content Placeholder 2">
            <a:extLst>
              <a:ext uri="{FF2B5EF4-FFF2-40B4-BE49-F238E27FC236}">
                <a16:creationId xmlns:a16="http://schemas.microsoft.com/office/drawing/2014/main" id="{83EB6F76-F784-02EC-F3FC-EDB7E0A9F90C}"/>
              </a:ext>
            </a:extLst>
          </p:cNvPr>
          <p:cNvSpPr>
            <a:spLocks noGrp="1"/>
          </p:cNvSpPr>
          <p:nvPr>
            <p:ph idx="1"/>
          </p:nvPr>
        </p:nvSpPr>
        <p:spPr>
          <a:xfrm>
            <a:off x="1104293" y="1446089"/>
            <a:ext cx="8946541" cy="1982911"/>
          </a:xfrm>
        </p:spPr>
        <p:txBody>
          <a:bodyPr/>
          <a:lstStyle/>
          <a:p>
            <a:r>
              <a:rPr lang="en-US" dirty="0"/>
              <a:t>All partners may not contribute $$ but they get a shareholding for the activities they do.</a:t>
            </a:r>
          </a:p>
          <a:p>
            <a:endParaRPr lang="en-US" dirty="0"/>
          </a:p>
          <a:p>
            <a:r>
              <a:rPr lang="en-US" dirty="0"/>
              <a:t>Roles could be boots on the ground or, loan guarantor or deal finder or property manager </a:t>
            </a:r>
            <a:r>
              <a:rPr lang="en-US" dirty="0" err="1"/>
              <a:t>etc</a:t>
            </a:r>
            <a:endParaRPr lang="en-US" dirty="0"/>
          </a:p>
        </p:txBody>
      </p:sp>
      <p:graphicFrame>
        <p:nvGraphicFramePr>
          <p:cNvPr id="4" name="Content Placeholder 3">
            <a:extLst>
              <a:ext uri="{FF2B5EF4-FFF2-40B4-BE49-F238E27FC236}">
                <a16:creationId xmlns:a16="http://schemas.microsoft.com/office/drawing/2014/main" id="{E9F7888C-254F-C6CB-1B17-929E21291790}"/>
              </a:ext>
            </a:extLst>
          </p:cNvPr>
          <p:cNvGraphicFramePr>
            <a:graphicFrameLocks/>
          </p:cNvGraphicFramePr>
          <p:nvPr>
            <p:extLst>
              <p:ext uri="{D42A27DB-BD31-4B8C-83A1-F6EECF244321}">
                <p14:modId xmlns:p14="http://schemas.microsoft.com/office/powerpoint/2010/main" val="564180925"/>
              </p:ext>
            </p:extLst>
          </p:nvPr>
        </p:nvGraphicFramePr>
        <p:xfrm>
          <a:off x="1104293" y="3668656"/>
          <a:ext cx="8947148" cy="2123440"/>
        </p:xfrm>
        <a:graphic>
          <a:graphicData uri="http://schemas.openxmlformats.org/drawingml/2006/table">
            <a:tbl>
              <a:tblPr firstRow="1" bandRow="1">
                <a:tableStyleId>{5C22544A-7EE6-4342-B048-85BDC9FD1C3A}</a:tableStyleId>
              </a:tblPr>
              <a:tblGrid>
                <a:gridCol w="2236787">
                  <a:extLst>
                    <a:ext uri="{9D8B030D-6E8A-4147-A177-3AD203B41FA5}">
                      <a16:colId xmlns:a16="http://schemas.microsoft.com/office/drawing/2014/main" val="3920095453"/>
                    </a:ext>
                  </a:extLst>
                </a:gridCol>
                <a:gridCol w="2236787">
                  <a:extLst>
                    <a:ext uri="{9D8B030D-6E8A-4147-A177-3AD203B41FA5}">
                      <a16:colId xmlns:a16="http://schemas.microsoft.com/office/drawing/2014/main" val="564781896"/>
                    </a:ext>
                  </a:extLst>
                </a:gridCol>
                <a:gridCol w="2236787">
                  <a:extLst>
                    <a:ext uri="{9D8B030D-6E8A-4147-A177-3AD203B41FA5}">
                      <a16:colId xmlns:a16="http://schemas.microsoft.com/office/drawing/2014/main" val="4172854439"/>
                    </a:ext>
                  </a:extLst>
                </a:gridCol>
                <a:gridCol w="2236787">
                  <a:extLst>
                    <a:ext uri="{9D8B030D-6E8A-4147-A177-3AD203B41FA5}">
                      <a16:colId xmlns:a16="http://schemas.microsoft.com/office/drawing/2014/main" val="568586757"/>
                    </a:ext>
                  </a:extLst>
                </a:gridCol>
              </a:tblGrid>
              <a:tr h="370840">
                <a:tc>
                  <a:txBody>
                    <a:bodyPr/>
                    <a:lstStyle/>
                    <a:p>
                      <a:endParaRPr lang="en-US" dirty="0"/>
                    </a:p>
                  </a:txBody>
                  <a:tcPr marL="82589" marR="82589"/>
                </a:tc>
                <a:tc>
                  <a:txBody>
                    <a:bodyPr/>
                    <a:lstStyle/>
                    <a:p>
                      <a:r>
                        <a:rPr lang="en-US" dirty="0"/>
                        <a:t>Contribution $$</a:t>
                      </a:r>
                    </a:p>
                  </a:txBody>
                  <a:tcPr marL="82589" marR="82589"/>
                </a:tc>
                <a:tc>
                  <a:txBody>
                    <a:bodyPr/>
                    <a:lstStyle/>
                    <a:p>
                      <a:r>
                        <a:rPr lang="en-US" dirty="0"/>
                        <a:t>Partnership %</a:t>
                      </a:r>
                    </a:p>
                  </a:txBody>
                  <a:tcPr marL="82589" marR="82589"/>
                </a:tc>
                <a:tc>
                  <a:txBody>
                    <a:bodyPr/>
                    <a:lstStyle/>
                    <a:p>
                      <a:r>
                        <a:rPr lang="en-US" dirty="0"/>
                        <a:t>Role</a:t>
                      </a:r>
                    </a:p>
                  </a:txBody>
                  <a:tcPr marL="82589" marR="82589"/>
                </a:tc>
                <a:extLst>
                  <a:ext uri="{0D108BD9-81ED-4DB2-BD59-A6C34878D82A}">
                    <a16:rowId xmlns:a16="http://schemas.microsoft.com/office/drawing/2014/main" val="1537336585"/>
                  </a:ext>
                </a:extLst>
              </a:tr>
              <a:tr h="370840">
                <a:tc>
                  <a:txBody>
                    <a:bodyPr/>
                    <a:lstStyle/>
                    <a:p>
                      <a:r>
                        <a:rPr lang="en-US" dirty="0"/>
                        <a:t>Partner 1</a:t>
                      </a:r>
                    </a:p>
                  </a:txBody>
                  <a:tcPr marL="82589" marR="82589"/>
                </a:tc>
                <a:tc>
                  <a:txBody>
                    <a:bodyPr/>
                    <a:lstStyle/>
                    <a:p>
                      <a:r>
                        <a:rPr lang="en-US" dirty="0"/>
                        <a:t>0</a:t>
                      </a:r>
                    </a:p>
                  </a:txBody>
                  <a:tcPr marL="82589" marR="82589"/>
                </a:tc>
                <a:tc>
                  <a:txBody>
                    <a:bodyPr/>
                    <a:lstStyle/>
                    <a:p>
                      <a:r>
                        <a:rPr lang="en-US" dirty="0"/>
                        <a:t>20%</a:t>
                      </a:r>
                    </a:p>
                  </a:txBody>
                  <a:tcPr marL="82589" marR="82589"/>
                </a:tc>
                <a:tc>
                  <a:txBody>
                    <a:bodyPr/>
                    <a:lstStyle/>
                    <a:p>
                      <a:r>
                        <a:rPr lang="en-US" dirty="0"/>
                        <a:t>Boots on ground</a:t>
                      </a:r>
                    </a:p>
                  </a:txBody>
                  <a:tcPr marL="82589" marR="82589"/>
                </a:tc>
                <a:extLst>
                  <a:ext uri="{0D108BD9-81ED-4DB2-BD59-A6C34878D82A}">
                    <a16:rowId xmlns:a16="http://schemas.microsoft.com/office/drawing/2014/main" val="1161945195"/>
                  </a:ext>
                </a:extLst>
              </a:tr>
              <a:tr h="370840">
                <a:tc>
                  <a:txBody>
                    <a:bodyPr/>
                    <a:lstStyle/>
                    <a:p>
                      <a:r>
                        <a:rPr lang="en-US" dirty="0"/>
                        <a:t>Partner 2</a:t>
                      </a:r>
                    </a:p>
                  </a:txBody>
                  <a:tcPr marL="82589" marR="82589"/>
                </a:tc>
                <a:tc>
                  <a:txBody>
                    <a:bodyPr/>
                    <a:lstStyle/>
                    <a:p>
                      <a:r>
                        <a:rPr lang="en-US" dirty="0"/>
                        <a:t>$100,000</a:t>
                      </a:r>
                    </a:p>
                  </a:txBody>
                  <a:tcPr marL="82589" marR="82589"/>
                </a:tc>
                <a:tc>
                  <a:txBody>
                    <a:bodyPr/>
                    <a:lstStyle/>
                    <a:p>
                      <a:r>
                        <a:rPr lang="en-US" dirty="0"/>
                        <a:t>40%</a:t>
                      </a:r>
                    </a:p>
                  </a:txBody>
                  <a:tcPr marL="82589" marR="82589"/>
                </a:tc>
                <a:tc>
                  <a:txBody>
                    <a:bodyPr/>
                    <a:lstStyle/>
                    <a:p>
                      <a:r>
                        <a:rPr lang="en-US" dirty="0"/>
                        <a:t>financial</a:t>
                      </a:r>
                    </a:p>
                  </a:txBody>
                  <a:tcPr marL="82589" marR="82589"/>
                </a:tc>
                <a:extLst>
                  <a:ext uri="{0D108BD9-81ED-4DB2-BD59-A6C34878D82A}">
                    <a16:rowId xmlns:a16="http://schemas.microsoft.com/office/drawing/2014/main" val="293630251"/>
                  </a:ext>
                </a:extLst>
              </a:tr>
              <a:tr h="370840">
                <a:tc>
                  <a:txBody>
                    <a:bodyPr/>
                    <a:lstStyle/>
                    <a:p>
                      <a:r>
                        <a:rPr lang="en-US" dirty="0"/>
                        <a:t>Partner 3</a:t>
                      </a:r>
                    </a:p>
                  </a:txBody>
                  <a:tcPr marL="82589" marR="82589"/>
                </a:tc>
                <a:tc>
                  <a:txBody>
                    <a:bodyPr/>
                    <a:lstStyle/>
                    <a:p>
                      <a:r>
                        <a:rPr lang="en-US" dirty="0"/>
                        <a:t>$50,000</a:t>
                      </a:r>
                    </a:p>
                  </a:txBody>
                  <a:tcPr marL="82589" marR="82589"/>
                </a:tc>
                <a:tc>
                  <a:txBody>
                    <a:bodyPr/>
                    <a:lstStyle/>
                    <a:p>
                      <a:r>
                        <a:rPr lang="en-US" dirty="0"/>
                        <a:t>20%</a:t>
                      </a:r>
                    </a:p>
                  </a:txBody>
                  <a:tcPr marL="82589" marR="82589"/>
                </a:tc>
                <a:tc>
                  <a:txBody>
                    <a:bodyPr/>
                    <a:lstStyle/>
                    <a:p>
                      <a:r>
                        <a:rPr lang="en-US" dirty="0"/>
                        <a:t>construction</a:t>
                      </a:r>
                    </a:p>
                  </a:txBody>
                  <a:tcPr marL="82589" marR="82589"/>
                </a:tc>
                <a:extLst>
                  <a:ext uri="{0D108BD9-81ED-4DB2-BD59-A6C34878D82A}">
                    <a16:rowId xmlns:a16="http://schemas.microsoft.com/office/drawing/2014/main" val="4269557203"/>
                  </a:ext>
                </a:extLst>
              </a:tr>
              <a:tr h="370840">
                <a:tc>
                  <a:txBody>
                    <a:bodyPr/>
                    <a:lstStyle/>
                    <a:p>
                      <a:r>
                        <a:rPr lang="en-US" dirty="0"/>
                        <a:t>Partner 4</a:t>
                      </a:r>
                    </a:p>
                  </a:txBody>
                  <a:tcPr marL="82589" marR="82589"/>
                </a:tc>
                <a:tc>
                  <a:txBody>
                    <a:bodyPr/>
                    <a:lstStyle/>
                    <a:p>
                      <a:r>
                        <a:rPr lang="en-US" dirty="0"/>
                        <a:t>$50,000</a:t>
                      </a:r>
                    </a:p>
                  </a:txBody>
                  <a:tcPr marL="82589" marR="82589"/>
                </a:tc>
                <a:tc>
                  <a:txBody>
                    <a:bodyPr/>
                    <a:lstStyle/>
                    <a:p>
                      <a:r>
                        <a:rPr lang="en-US" dirty="0"/>
                        <a:t>20%</a:t>
                      </a:r>
                    </a:p>
                  </a:txBody>
                  <a:tcPr marL="82589" marR="82589"/>
                </a:tc>
                <a:tc>
                  <a:txBody>
                    <a:bodyPr/>
                    <a:lstStyle/>
                    <a:p>
                      <a:r>
                        <a:rPr lang="en-US" dirty="0"/>
                        <a:t>Strategy, marketing</a:t>
                      </a:r>
                    </a:p>
                  </a:txBody>
                  <a:tcPr marL="82589" marR="82589"/>
                </a:tc>
                <a:extLst>
                  <a:ext uri="{0D108BD9-81ED-4DB2-BD59-A6C34878D82A}">
                    <a16:rowId xmlns:a16="http://schemas.microsoft.com/office/drawing/2014/main" val="3378286251"/>
                  </a:ext>
                </a:extLst>
              </a:tr>
            </a:tbl>
          </a:graphicData>
        </a:graphic>
      </p:graphicFrame>
    </p:spTree>
    <p:extLst>
      <p:ext uri="{BB962C8B-B14F-4D97-AF65-F5344CB8AC3E}">
        <p14:creationId xmlns:p14="http://schemas.microsoft.com/office/powerpoint/2010/main" val="4075312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8B2A3-0873-E276-BC80-3F0A283DFE97}"/>
              </a:ext>
            </a:extLst>
          </p:cNvPr>
          <p:cNvSpPr>
            <a:spLocks noGrp="1"/>
          </p:cNvSpPr>
          <p:nvPr>
            <p:ph type="title"/>
          </p:nvPr>
        </p:nvSpPr>
        <p:spPr>
          <a:xfrm>
            <a:off x="495440" y="-10804"/>
            <a:ext cx="10880871" cy="784955"/>
          </a:xfrm>
        </p:spPr>
        <p:txBody>
          <a:bodyPr>
            <a:normAutofit/>
          </a:bodyPr>
          <a:lstStyle/>
          <a:p>
            <a:r>
              <a:rPr lang="en-US" dirty="0"/>
              <a:t>Role based Time adjusted JV structure	</a:t>
            </a:r>
          </a:p>
        </p:txBody>
      </p:sp>
      <p:sp>
        <p:nvSpPr>
          <p:cNvPr id="3" name="Content Placeholder 2">
            <a:extLst>
              <a:ext uri="{FF2B5EF4-FFF2-40B4-BE49-F238E27FC236}">
                <a16:creationId xmlns:a16="http://schemas.microsoft.com/office/drawing/2014/main" id="{20EB883F-F69A-A9F3-1C9C-A47DFC1F62E6}"/>
              </a:ext>
            </a:extLst>
          </p:cNvPr>
          <p:cNvSpPr>
            <a:spLocks noGrp="1"/>
          </p:cNvSpPr>
          <p:nvPr>
            <p:ph idx="1"/>
          </p:nvPr>
        </p:nvSpPr>
        <p:spPr>
          <a:xfrm>
            <a:off x="129309" y="774151"/>
            <a:ext cx="11933382" cy="1417849"/>
          </a:xfrm>
        </p:spPr>
        <p:txBody>
          <a:bodyPr>
            <a:normAutofit lnSpcReduction="10000"/>
          </a:bodyPr>
          <a:lstStyle/>
          <a:p>
            <a:r>
              <a:rPr lang="en-US" dirty="0"/>
              <a:t>Role based partnership splits but with a specific time period for those splits after which the splits can change based on the fulfilment of objectives of temporary roles</a:t>
            </a:r>
          </a:p>
          <a:p>
            <a:r>
              <a:rPr lang="en-US" dirty="0" err="1"/>
              <a:t>E.g</a:t>
            </a:r>
            <a:r>
              <a:rPr lang="en-US" dirty="0"/>
              <a:t> boots on the ground for value add work may reduce once property is stabilized. Or hiring a local pm instead of a partner managing the property.</a:t>
            </a:r>
          </a:p>
          <a:p>
            <a:endParaRPr lang="en-US" dirty="0"/>
          </a:p>
        </p:txBody>
      </p:sp>
      <p:sp>
        <p:nvSpPr>
          <p:cNvPr id="4" name="Title 1">
            <a:extLst>
              <a:ext uri="{FF2B5EF4-FFF2-40B4-BE49-F238E27FC236}">
                <a16:creationId xmlns:a16="http://schemas.microsoft.com/office/drawing/2014/main" id="{4AF083D7-B733-F80C-D6E3-25CDC235BA1C}"/>
              </a:ext>
            </a:extLst>
          </p:cNvPr>
          <p:cNvSpPr txBox="1">
            <a:spLocks/>
          </p:cNvSpPr>
          <p:nvPr/>
        </p:nvSpPr>
        <p:spPr>
          <a:xfrm>
            <a:off x="575106" y="2082330"/>
            <a:ext cx="10801205" cy="45585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err="1"/>
              <a:t>e.G</a:t>
            </a:r>
            <a:r>
              <a:rPr lang="en-US" sz="2400" b="1" dirty="0"/>
              <a:t> First 3 years (till value add stabilization)</a:t>
            </a:r>
          </a:p>
        </p:txBody>
      </p:sp>
      <p:graphicFrame>
        <p:nvGraphicFramePr>
          <p:cNvPr id="5" name="Content Placeholder 3">
            <a:extLst>
              <a:ext uri="{FF2B5EF4-FFF2-40B4-BE49-F238E27FC236}">
                <a16:creationId xmlns:a16="http://schemas.microsoft.com/office/drawing/2014/main" id="{6084CFB6-3792-F64A-5F2D-0ADB3094CD06}"/>
              </a:ext>
            </a:extLst>
          </p:cNvPr>
          <p:cNvGraphicFramePr>
            <a:graphicFrameLocks/>
          </p:cNvGraphicFramePr>
          <p:nvPr>
            <p:extLst>
              <p:ext uri="{D42A27DB-BD31-4B8C-83A1-F6EECF244321}">
                <p14:modId xmlns:p14="http://schemas.microsoft.com/office/powerpoint/2010/main" val="456250284"/>
              </p:ext>
            </p:extLst>
          </p:nvPr>
        </p:nvGraphicFramePr>
        <p:xfrm>
          <a:off x="495440" y="2594088"/>
          <a:ext cx="9906000" cy="1854200"/>
        </p:xfrm>
        <a:graphic>
          <a:graphicData uri="http://schemas.openxmlformats.org/drawingml/2006/table">
            <a:tbl>
              <a:tblPr firstRow="1" bandRow="1">
                <a:tableStyleId>{5C22544A-7EE6-4342-B048-85BDC9FD1C3A}</a:tableStyleId>
              </a:tblPr>
              <a:tblGrid>
                <a:gridCol w="2476500">
                  <a:extLst>
                    <a:ext uri="{9D8B030D-6E8A-4147-A177-3AD203B41FA5}">
                      <a16:colId xmlns:a16="http://schemas.microsoft.com/office/drawing/2014/main" val="3920095453"/>
                    </a:ext>
                  </a:extLst>
                </a:gridCol>
                <a:gridCol w="2476500">
                  <a:extLst>
                    <a:ext uri="{9D8B030D-6E8A-4147-A177-3AD203B41FA5}">
                      <a16:colId xmlns:a16="http://schemas.microsoft.com/office/drawing/2014/main" val="564781896"/>
                    </a:ext>
                  </a:extLst>
                </a:gridCol>
                <a:gridCol w="2476500">
                  <a:extLst>
                    <a:ext uri="{9D8B030D-6E8A-4147-A177-3AD203B41FA5}">
                      <a16:colId xmlns:a16="http://schemas.microsoft.com/office/drawing/2014/main" val="4172854439"/>
                    </a:ext>
                  </a:extLst>
                </a:gridCol>
                <a:gridCol w="2476500">
                  <a:extLst>
                    <a:ext uri="{9D8B030D-6E8A-4147-A177-3AD203B41FA5}">
                      <a16:colId xmlns:a16="http://schemas.microsoft.com/office/drawing/2014/main" val="568586757"/>
                    </a:ext>
                  </a:extLst>
                </a:gridCol>
              </a:tblGrid>
              <a:tr h="370840">
                <a:tc>
                  <a:txBody>
                    <a:bodyPr/>
                    <a:lstStyle/>
                    <a:p>
                      <a:endParaRPr lang="en-US" dirty="0"/>
                    </a:p>
                  </a:txBody>
                  <a:tcPr/>
                </a:tc>
                <a:tc>
                  <a:txBody>
                    <a:bodyPr/>
                    <a:lstStyle/>
                    <a:p>
                      <a:r>
                        <a:rPr lang="en-US" dirty="0"/>
                        <a:t>Contribution $$</a:t>
                      </a:r>
                    </a:p>
                  </a:txBody>
                  <a:tcPr/>
                </a:tc>
                <a:tc>
                  <a:txBody>
                    <a:bodyPr/>
                    <a:lstStyle/>
                    <a:p>
                      <a:r>
                        <a:rPr lang="en-US" dirty="0"/>
                        <a:t>Partnership %</a:t>
                      </a:r>
                    </a:p>
                  </a:txBody>
                  <a:tcPr/>
                </a:tc>
                <a:tc>
                  <a:txBody>
                    <a:bodyPr/>
                    <a:lstStyle/>
                    <a:p>
                      <a:r>
                        <a:rPr lang="en-US" dirty="0"/>
                        <a:t>Role</a:t>
                      </a:r>
                    </a:p>
                  </a:txBody>
                  <a:tcPr/>
                </a:tc>
                <a:extLst>
                  <a:ext uri="{0D108BD9-81ED-4DB2-BD59-A6C34878D82A}">
                    <a16:rowId xmlns:a16="http://schemas.microsoft.com/office/drawing/2014/main" val="1537336585"/>
                  </a:ext>
                </a:extLst>
              </a:tr>
              <a:tr h="370840">
                <a:tc>
                  <a:txBody>
                    <a:bodyPr/>
                    <a:lstStyle/>
                    <a:p>
                      <a:r>
                        <a:rPr lang="en-US" dirty="0"/>
                        <a:t>Partner 1</a:t>
                      </a:r>
                    </a:p>
                  </a:txBody>
                  <a:tcPr/>
                </a:tc>
                <a:tc>
                  <a:txBody>
                    <a:bodyPr/>
                    <a:lstStyle/>
                    <a:p>
                      <a:r>
                        <a:rPr lang="en-US" dirty="0"/>
                        <a:t>0</a:t>
                      </a:r>
                    </a:p>
                  </a:txBody>
                  <a:tcPr/>
                </a:tc>
                <a:tc>
                  <a:txBody>
                    <a:bodyPr/>
                    <a:lstStyle/>
                    <a:p>
                      <a:r>
                        <a:rPr lang="en-US" dirty="0"/>
                        <a:t>20%</a:t>
                      </a:r>
                    </a:p>
                  </a:txBody>
                  <a:tcPr/>
                </a:tc>
                <a:tc>
                  <a:txBody>
                    <a:bodyPr/>
                    <a:lstStyle/>
                    <a:p>
                      <a:r>
                        <a:rPr lang="en-US" dirty="0"/>
                        <a:t>Boots on ground</a:t>
                      </a:r>
                    </a:p>
                  </a:txBody>
                  <a:tcPr/>
                </a:tc>
                <a:extLst>
                  <a:ext uri="{0D108BD9-81ED-4DB2-BD59-A6C34878D82A}">
                    <a16:rowId xmlns:a16="http://schemas.microsoft.com/office/drawing/2014/main" val="1161945195"/>
                  </a:ext>
                </a:extLst>
              </a:tr>
              <a:tr h="370840">
                <a:tc>
                  <a:txBody>
                    <a:bodyPr/>
                    <a:lstStyle/>
                    <a:p>
                      <a:r>
                        <a:rPr lang="en-US" dirty="0"/>
                        <a:t>Partner 2</a:t>
                      </a:r>
                    </a:p>
                  </a:txBody>
                  <a:tcPr/>
                </a:tc>
                <a:tc>
                  <a:txBody>
                    <a:bodyPr/>
                    <a:lstStyle/>
                    <a:p>
                      <a:r>
                        <a:rPr lang="en-US" dirty="0"/>
                        <a:t>$100,000</a:t>
                      </a:r>
                    </a:p>
                  </a:txBody>
                  <a:tcPr/>
                </a:tc>
                <a:tc>
                  <a:txBody>
                    <a:bodyPr/>
                    <a:lstStyle/>
                    <a:p>
                      <a:r>
                        <a:rPr lang="en-US" dirty="0"/>
                        <a:t>40%</a:t>
                      </a:r>
                    </a:p>
                  </a:txBody>
                  <a:tcPr/>
                </a:tc>
                <a:tc>
                  <a:txBody>
                    <a:bodyPr/>
                    <a:lstStyle/>
                    <a:p>
                      <a:r>
                        <a:rPr lang="en-US" dirty="0"/>
                        <a:t>financial</a:t>
                      </a:r>
                    </a:p>
                  </a:txBody>
                  <a:tcPr/>
                </a:tc>
                <a:extLst>
                  <a:ext uri="{0D108BD9-81ED-4DB2-BD59-A6C34878D82A}">
                    <a16:rowId xmlns:a16="http://schemas.microsoft.com/office/drawing/2014/main" val="293630251"/>
                  </a:ext>
                </a:extLst>
              </a:tr>
              <a:tr h="370840">
                <a:tc>
                  <a:txBody>
                    <a:bodyPr/>
                    <a:lstStyle/>
                    <a:p>
                      <a:r>
                        <a:rPr lang="en-US" dirty="0"/>
                        <a:t>Partner 3</a:t>
                      </a:r>
                    </a:p>
                  </a:txBody>
                  <a:tcPr/>
                </a:tc>
                <a:tc>
                  <a:txBody>
                    <a:bodyPr/>
                    <a:lstStyle/>
                    <a:p>
                      <a:r>
                        <a:rPr lang="en-US" dirty="0"/>
                        <a:t>$50,000</a:t>
                      </a:r>
                    </a:p>
                  </a:txBody>
                  <a:tcPr/>
                </a:tc>
                <a:tc>
                  <a:txBody>
                    <a:bodyPr/>
                    <a:lstStyle/>
                    <a:p>
                      <a:r>
                        <a:rPr lang="en-US" dirty="0"/>
                        <a:t>20%</a:t>
                      </a:r>
                    </a:p>
                  </a:txBody>
                  <a:tcPr/>
                </a:tc>
                <a:tc>
                  <a:txBody>
                    <a:bodyPr/>
                    <a:lstStyle/>
                    <a:p>
                      <a:r>
                        <a:rPr lang="en-US" dirty="0"/>
                        <a:t>construction</a:t>
                      </a:r>
                    </a:p>
                  </a:txBody>
                  <a:tcPr/>
                </a:tc>
                <a:extLst>
                  <a:ext uri="{0D108BD9-81ED-4DB2-BD59-A6C34878D82A}">
                    <a16:rowId xmlns:a16="http://schemas.microsoft.com/office/drawing/2014/main" val="4269557203"/>
                  </a:ext>
                </a:extLst>
              </a:tr>
              <a:tr h="370840">
                <a:tc>
                  <a:txBody>
                    <a:bodyPr/>
                    <a:lstStyle/>
                    <a:p>
                      <a:r>
                        <a:rPr lang="en-US" dirty="0"/>
                        <a:t>Partner 4</a:t>
                      </a:r>
                    </a:p>
                  </a:txBody>
                  <a:tcPr/>
                </a:tc>
                <a:tc>
                  <a:txBody>
                    <a:bodyPr/>
                    <a:lstStyle/>
                    <a:p>
                      <a:r>
                        <a:rPr lang="en-US" dirty="0"/>
                        <a:t>$50,000</a:t>
                      </a:r>
                    </a:p>
                  </a:txBody>
                  <a:tcPr/>
                </a:tc>
                <a:tc>
                  <a:txBody>
                    <a:bodyPr/>
                    <a:lstStyle/>
                    <a:p>
                      <a:r>
                        <a:rPr lang="en-US" dirty="0"/>
                        <a:t>20%</a:t>
                      </a:r>
                    </a:p>
                  </a:txBody>
                  <a:tcPr/>
                </a:tc>
                <a:tc>
                  <a:txBody>
                    <a:bodyPr/>
                    <a:lstStyle/>
                    <a:p>
                      <a:r>
                        <a:rPr lang="en-US" dirty="0"/>
                        <a:t>Strategy, marketing</a:t>
                      </a:r>
                    </a:p>
                  </a:txBody>
                  <a:tcPr/>
                </a:tc>
                <a:extLst>
                  <a:ext uri="{0D108BD9-81ED-4DB2-BD59-A6C34878D82A}">
                    <a16:rowId xmlns:a16="http://schemas.microsoft.com/office/drawing/2014/main" val="3378286251"/>
                  </a:ext>
                </a:extLst>
              </a:tr>
            </a:tbl>
          </a:graphicData>
        </a:graphic>
      </p:graphicFrame>
      <p:sp>
        <p:nvSpPr>
          <p:cNvPr id="6" name="Title 1">
            <a:extLst>
              <a:ext uri="{FF2B5EF4-FFF2-40B4-BE49-F238E27FC236}">
                <a16:creationId xmlns:a16="http://schemas.microsoft.com/office/drawing/2014/main" id="{BFA11A42-FDBE-8639-0837-FD74BD525E99}"/>
              </a:ext>
            </a:extLst>
          </p:cNvPr>
          <p:cNvSpPr txBox="1">
            <a:spLocks/>
          </p:cNvSpPr>
          <p:nvPr/>
        </p:nvSpPr>
        <p:spPr>
          <a:xfrm>
            <a:off x="595427" y="4500846"/>
            <a:ext cx="9905998" cy="416892"/>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t>after 3 years (till sale)</a:t>
            </a:r>
          </a:p>
        </p:txBody>
      </p:sp>
      <p:graphicFrame>
        <p:nvGraphicFramePr>
          <p:cNvPr id="7" name="Content Placeholder 3">
            <a:extLst>
              <a:ext uri="{FF2B5EF4-FFF2-40B4-BE49-F238E27FC236}">
                <a16:creationId xmlns:a16="http://schemas.microsoft.com/office/drawing/2014/main" id="{CF68209F-02F2-7A7B-44D9-FFC322392785}"/>
              </a:ext>
            </a:extLst>
          </p:cNvPr>
          <p:cNvGraphicFramePr>
            <a:graphicFrameLocks/>
          </p:cNvGraphicFramePr>
          <p:nvPr>
            <p:extLst>
              <p:ext uri="{D42A27DB-BD31-4B8C-83A1-F6EECF244321}">
                <p14:modId xmlns:p14="http://schemas.microsoft.com/office/powerpoint/2010/main" val="1917594447"/>
              </p:ext>
            </p:extLst>
          </p:nvPr>
        </p:nvGraphicFramePr>
        <p:xfrm>
          <a:off x="495440" y="4917738"/>
          <a:ext cx="9906000" cy="1854200"/>
        </p:xfrm>
        <a:graphic>
          <a:graphicData uri="http://schemas.openxmlformats.org/drawingml/2006/table">
            <a:tbl>
              <a:tblPr firstRow="1" bandRow="1">
                <a:tableStyleId>{5C22544A-7EE6-4342-B048-85BDC9FD1C3A}</a:tableStyleId>
              </a:tblPr>
              <a:tblGrid>
                <a:gridCol w="2476500">
                  <a:extLst>
                    <a:ext uri="{9D8B030D-6E8A-4147-A177-3AD203B41FA5}">
                      <a16:colId xmlns:a16="http://schemas.microsoft.com/office/drawing/2014/main" val="3920095453"/>
                    </a:ext>
                  </a:extLst>
                </a:gridCol>
                <a:gridCol w="2476500">
                  <a:extLst>
                    <a:ext uri="{9D8B030D-6E8A-4147-A177-3AD203B41FA5}">
                      <a16:colId xmlns:a16="http://schemas.microsoft.com/office/drawing/2014/main" val="564781896"/>
                    </a:ext>
                  </a:extLst>
                </a:gridCol>
                <a:gridCol w="2476500">
                  <a:extLst>
                    <a:ext uri="{9D8B030D-6E8A-4147-A177-3AD203B41FA5}">
                      <a16:colId xmlns:a16="http://schemas.microsoft.com/office/drawing/2014/main" val="4172854439"/>
                    </a:ext>
                  </a:extLst>
                </a:gridCol>
                <a:gridCol w="2476500">
                  <a:extLst>
                    <a:ext uri="{9D8B030D-6E8A-4147-A177-3AD203B41FA5}">
                      <a16:colId xmlns:a16="http://schemas.microsoft.com/office/drawing/2014/main" val="568586757"/>
                    </a:ext>
                  </a:extLst>
                </a:gridCol>
              </a:tblGrid>
              <a:tr h="370840">
                <a:tc>
                  <a:txBody>
                    <a:bodyPr/>
                    <a:lstStyle/>
                    <a:p>
                      <a:endParaRPr lang="en-US" dirty="0"/>
                    </a:p>
                  </a:txBody>
                  <a:tcPr/>
                </a:tc>
                <a:tc>
                  <a:txBody>
                    <a:bodyPr/>
                    <a:lstStyle/>
                    <a:p>
                      <a:r>
                        <a:rPr lang="en-US" dirty="0"/>
                        <a:t>Contribution $$</a:t>
                      </a:r>
                    </a:p>
                  </a:txBody>
                  <a:tcPr/>
                </a:tc>
                <a:tc>
                  <a:txBody>
                    <a:bodyPr/>
                    <a:lstStyle/>
                    <a:p>
                      <a:r>
                        <a:rPr lang="en-US" dirty="0"/>
                        <a:t>Partnership %</a:t>
                      </a:r>
                    </a:p>
                  </a:txBody>
                  <a:tcPr/>
                </a:tc>
                <a:tc>
                  <a:txBody>
                    <a:bodyPr/>
                    <a:lstStyle/>
                    <a:p>
                      <a:r>
                        <a:rPr lang="en-US" dirty="0"/>
                        <a:t>Role</a:t>
                      </a:r>
                    </a:p>
                  </a:txBody>
                  <a:tcPr/>
                </a:tc>
                <a:extLst>
                  <a:ext uri="{0D108BD9-81ED-4DB2-BD59-A6C34878D82A}">
                    <a16:rowId xmlns:a16="http://schemas.microsoft.com/office/drawing/2014/main" val="1537336585"/>
                  </a:ext>
                </a:extLst>
              </a:tr>
              <a:tr h="370840">
                <a:tc>
                  <a:txBody>
                    <a:bodyPr/>
                    <a:lstStyle/>
                    <a:p>
                      <a:r>
                        <a:rPr lang="en-US" dirty="0"/>
                        <a:t>Partner 1</a:t>
                      </a:r>
                    </a:p>
                  </a:txBody>
                  <a:tcPr/>
                </a:tc>
                <a:tc>
                  <a:txBody>
                    <a:bodyPr/>
                    <a:lstStyle/>
                    <a:p>
                      <a:r>
                        <a:rPr lang="en-US" dirty="0"/>
                        <a:t>0</a:t>
                      </a:r>
                    </a:p>
                  </a:txBody>
                  <a:tcPr/>
                </a:tc>
                <a:tc>
                  <a:txBody>
                    <a:bodyPr/>
                    <a:lstStyle/>
                    <a:p>
                      <a:r>
                        <a:rPr lang="en-US" dirty="0"/>
                        <a:t>10%</a:t>
                      </a:r>
                    </a:p>
                  </a:txBody>
                  <a:tcPr/>
                </a:tc>
                <a:tc>
                  <a:txBody>
                    <a:bodyPr/>
                    <a:lstStyle/>
                    <a:p>
                      <a:r>
                        <a:rPr lang="en-US" dirty="0"/>
                        <a:t>Boots on ground</a:t>
                      </a:r>
                    </a:p>
                  </a:txBody>
                  <a:tcPr/>
                </a:tc>
                <a:extLst>
                  <a:ext uri="{0D108BD9-81ED-4DB2-BD59-A6C34878D82A}">
                    <a16:rowId xmlns:a16="http://schemas.microsoft.com/office/drawing/2014/main" val="1161945195"/>
                  </a:ext>
                </a:extLst>
              </a:tr>
              <a:tr h="370840">
                <a:tc>
                  <a:txBody>
                    <a:bodyPr/>
                    <a:lstStyle/>
                    <a:p>
                      <a:r>
                        <a:rPr lang="en-US" dirty="0"/>
                        <a:t>Partner 2</a:t>
                      </a:r>
                    </a:p>
                  </a:txBody>
                  <a:tcPr/>
                </a:tc>
                <a:tc>
                  <a:txBody>
                    <a:bodyPr/>
                    <a:lstStyle/>
                    <a:p>
                      <a:r>
                        <a:rPr lang="en-US" dirty="0"/>
                        <a:t>$100,000</a:t>
                      </a:r>
                    </a:p>
                  </a:txBody>
                  <a:tcPr/>
                </a:tc>
                <a:tc>
                  <a:txBody>
                    <a:bodyPr/>
                    <a:lstStyle/>
                    <a:p>
                      <a:r>
                        <a:rPr lang="en-US" dirty="0"/>
                        <a:t>45%</a:t>
                      </a:r>
                    </a:p>
                  </a:txBody>
                  <a:tcPr/>
                </a:tc>
                <a:tc>
                  <a:txBody>
                    <a:bodyPr/>
                    <a:lstStyle/>
                    <a:p>
                      <a:r>
                        <a:rPr lang="en-US" dirty="0"/>
                        <a:t>financial</a:t>
                      </a:r>
                    </a:p>
                  </a:txBody>
                  <a:tcPr/>
                </a:tc>
                <a:extLst>
                  <a:ext uri="{0D108BD9-81ED-4DB2-BD59-A6C34878D82A}">
                    <a16:rowId xmlns:a16="http://schemas.microsoft.com/office/drawing/2014/main" val="293630251"/>
                  </a:ext>
                </a:extLst>
              </a:tr>
              <a:tr h="370840">
                <a:tc>
                  <a:txBody>
                    <a:bodyPr/>
                    <a:lstStyle/>
                    <a:p>
                      <a:r>
                        <a:rPr lang="en-US" dirty="0"/>
                        <a:t>Partner 3</a:t>
                      </a:r>
                    </a:p>
                  </a:txBody>
                  <a:tcPr/>
                </a:tc>
                <a:tc>
                  <a:txBody>
                    <a:bodyPr/>
                    <a:lstStyle/>
                    <a:p>
                      <a:r>
                        <a:rPr lang="en-US" dirty="0"/>
                        <a:t>$50,000</a:t>
                      </a:r>
                    </a:p>
                  </a:txBody>
                  <a:tcPr/>
                </a:tc>
                <a:tc>
                  <a:txBody>
                    <a:bodyPr/>
                    <a:lstStyle/>
                    <a:p>
                      <a:r>
                        <a:rPr lang="en-US" dirty="0"/>
                        <a:t>22.5%</a:t>
                      </a:r>
                    </a:p>
                  </a:txBody>
                  <a:tcPr/>
                </a:tc>
                <a:tc>
                  <a:txBody>
                    <a:bodyPr/>
                    <a:lstStyle/>
                    <a:p>
                      <a:r>
                        <a:rPr lang="en-US" dirty="0"/>
                        <a:t>construction</a:t>
                      </a:r>
                    </a:p>
                  </a:txBody>
                  <a:tcPr/>
                </a:tc>
                <a:extLst>
                  <a:ext uri="{0D108BD9-81ED-4DB2-BD59-A6C34878D82A}">
                    <a16:rowId xmlns:a16="http://schemas.microsoft.com/office/drawing/2014/main" val="4269557203"/>
                  </a:ext>
                </a:extLst>
              </a:tr>
              <a:tr h="370840">
                <a:tc>
                  <a:txBody>
                    <a:bodyPr/>
                    <a:lstStyle/>
                    <a:p>
                      <a:r>
                        <a:rPr lang="en-US" dirty="0"/>
                        <a:t>Partner 4</a:t>
                      </a:r>
                    </a:p>
                  </a:txBody>
                  <a:tcPr/>
                </a:tc>
                <a:tc>
                  <a:txBody>
                    <a:bodyPr/>
                    <a:lstStyle/>
                    <a:p>
                      <a:r>
                        <a:rPr lang="en-US" dirty="0"/>
                        <a:t>$50,000</a:t>
                      </a:r>
                    </a:p>
                  </a:txBody>
                  <a:tcPr/>
                </a:tc>
                <a:tc>
                  <a:txBody>
                    <a:bodyPr/>
                    <a:lstStyle/>
                    <a:p>
                      <a:r>
                        <a:rPr lang="en-US" dirty="0"/>
                        <a:t>22.5%</a:t>
                      </a:r>
                    </a:p>
                  </a:txBody>
                  <a:tcPr/>
                </a:tc>
                <a:tc>
                  <a:txBody>
                    <a:bodyPr/>
                    <a:lstStyle/>
                    <a:p>
                      <a:r>
                        <a:rPr lang="en-US" dirty="0"/>
                        <a:t>Strategy, marketing</a:t>
                      </a:r>
                    </a:p>
                  </a:txBody>
                  <a:tcPr/>
                </a:tc>
                <a:extLst>
                  <a:ext uri="{0D108BD9-81ED-4DB2-BD59-A6C34878D82A}">
                    <a16:rowId xmlns:a16="http://schemas.microsoft.com/office/drawing/2014/main" val="3378286251"/>
                  </a:ext>
                </a:extLst>
              </a:tr>
            </a:tbl>
          </a:graphicData>
        </a:graphic>
      </p:graphicFrame>
    </p:spTree>
    <p:extLst>
      <p:ext uri="{BB962C8B-B14F-4D97-AF65-F5344CB8AC3E}">
        <p14:creationId xmlns:p14="http://schemas.microsoft.com/office/powerpoint/2010/main" val="274066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99E13-ACE3-1528-7611-6479EE14D17D}"/>
              </a:ext>
            </a:extLst>
          </p:cNvPr>
          <p:cNvSpPr>
            <a:spLocks noGrp="1"/>
          </p:cNvSpPr>
          <p:nvPr>
            <p:ph type="title"/>
          </p:nvPr>
        </p:nvSpPr>
        <p:spPr>
          <a:xfrm>
            <a:off x="513105" y="-47960"/>
            <a:ext cx="11024958" cy="694438"/>
          </a:xfrm>
        </p:spPr>
        <p:txBody>
          <a:bodyPr>
            <a:normAutofit fontScale="90000"/>
          </a:bodyPr>
          <a:lstStyle/>
          <a:p>
            <a:r>
              <a:rPr lang="en-US" dirty="0"/>
              <a:t>Role based equity adjusted </a:t>
            </a:r>
            <a:r>
              <a:rPr lang="en-US" dirty="0" err="1"/>
              <a:t>jv</a:t>
            </a:r>
            <a:r>
              <a:rPr lang="en-US" dirty="0"/>
              <a:t> structure</a:t>
            </a:r>
          </a:p>
        </p:txBody>
      </p:sp>
      <p:sp>
        <p:nvSpPr>
          <p:cNvPr id="3" name="Content Placeholder 2">
            <a:extLst>
              <a:ext uri="{FF2B5EF4-FFF2-40B4-BE49-F238E27FC236}">
                <a16:creationId xmlns:a16="http://schemas.microsoft.com/office/drawing/2014/main" id="{FEC85203-1484-0BB0-5AD1-BE4569BC6A0E}"/>
              </a:ext>
            </a:extLst>
          </p:cNvPr>
          <p:cNvSpPr>
            <a:spLocks noGrp="1"/>
          </p:cNvSpPr>
          <p:nvPr>
            <p:ph idx="1"/>
          </p:nvPr>
        </p:nvSpPr>
        <p:spPr>
          <a:xfrm>
            <a:off x="0" y="650764"/>
            <a:ext cx="12077007" cy="1659021"/>
          </a:xfrm>
        </p:spPr>
        <p:txBody>
          <a:bodyPr>
            <a:normAutofit/>
          </a:bodyPr>
          <a:lstStyle/>
          <a:p>
            <a:r>
              <a:rPr lang="en-US" sz="1800" dirty="0"/>
              <a:t>All partners may or may not contribute equally but their partnership percentage for cashflow distribution may vary from the partnership percentage of equity at sale.</a:t>
            </a:r>
          </a:p>
          <a:p>
            <a:r>
              <a:rPr lang="en-US" sz="1800" dirty="0" err="1"/>
              <a:t>E.g</a:t>
            </a:r>
            <a:r>
              <a:rPr lang="en-US" sz="1800" dirty="0"/>
              <a:t> someone who found the deal and others who contribute. – the cashflow may be split as per pro rata to contribution but at sale the profit split changes to something else. This is done to incentivize partners who bring the deal to be more attached to the execution so they get some decent profit at sale.</a:t>
            </a:r>
          </a:p>
        </p:txBody>
      </p:sp>
      <p:sp>
        <p:nvSpPr>
          <p:cNvPr id="4" name="Title 1">
            <a:extLst>
              <a:ext uri="{FF2B5EF4-FFF2-40B4-BE49-F238E27FC236}">
                <a16:creationId xmlns:a16="http://schemas.microsoft.com/office/drawing/2014/main" id="{F7F4D4FC-A68B-D226-AAAE-9DBC5AB4B175}"/>
              </a:ext>
            </a:extLst>
          </p:cNvPr>
          <p:cNvSpPr txBox="1">
            <a:spLocks/>
          </p:cNvSpPr>
          <p:nvPr/>
        </p:nvSpPr>
        <p:spPr>
          <a:xfrm>
            <a:off x="513105" y="2421070"/>
            <a:ext cx="9905998" cy="372006"/>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err="1">
                <a:solidFill>
                  <a:srgbClr val="FFFF00"/>
                </a:solidFill>
              </a:rPr>
              <a:t>e.G</a:t>
            </a:r>
            <a:r>
              <a:rPr lang="en-US" sz="2400" dirty="0">
                <a:solidFill>
                  <a:srgbClr val="FFFF00"/>
                </a:solidFill>
              </a:rPr>
              <a:t> For cashflow purposes</a:t>
            </a:r>
          </a:p>
        </p:txBody>
      </p:sp>
      <p:graphicFrame>
        <p:nvGraphicFramePr>
          <p:cNvPr id="5" name="Content Placeholder 3">
            <a:extLst>
              <a:ext uri="{FF2B5EF4-FFF2-40B4-BE49-F238E27FC236}">
                <a16:creationId xmlns:a16="http://schemas.microsoft.com/office/drawing/2014/main" id="{893A8F81-EE17-DD61-2841-A60CBE8FC366}"/>
              </a:ext>
            </a:extLst>
          </p:cNvPr>
          <p:cNvGraphicFramePr>
            <a:graphicFrameLocks/>
          </p:cNvGraphicFramePr>
          <p:nvPr>
            <p:extLst>
              <p:ext uri="{D42A27DB-BD31-4B8C-83A1-F6EECF244321}">
                <p14:modId xmlns:p14="http://schemas.microsoft.com/office/powerpoint/2010/main" val="556495097"/>
              </p:ext>
            </p:extLst>
          </p:nvPr>
        </p:nvGraphicFramePr>
        <p:xfrm>
          <a:off x="513103" y="2790920"/>
          <a:ext cx="9906000" cy="1854200"/>
        </p:xfrm>
        <a:graphic>
          <a:graphicData uri="http://schemas.openxmlformats.org/drawingml/2006/table">
            <a:tbl>
              <a:tblPr firstRow="1" bandRow="1">
                <a:tableStyleId>{5C22544A-7EE6-4342-B048-85BDC9FD1C3A}</a:tableStyleId>
              </a:tblPr>
              <a:tblGrid>
                <a:gridCol w="2476500">
                  <a:extLst>
                    <a:ext uri="{9D8B030D-6E8A-4147-A177-3AD203B41FA5}">
                      <a16:colId xmlns:a16="http://schemas.microsoft.com/office/drawing/2014/main" val="3920095453"/>
                    </a:ext>
                  </a:extLst>
                </a:gridCol>
                <a:gridCol w="2476500">
                  <a:extLst>
                    <a:ext uri="{9D8B030D-6E8A-4147-A177-3AD203B41FA5}">
                      <a16:colId xmlns:a16="http://schemas.microsoft.com/office/drawing/2014/main" val="564781896"/>
                    </a:ext>
                  </a:extLst>
                </a:gridCol>
                <a:gridCol w="2476500">
                  <a:extLst>
                    <a:ext uri="{9D8B030D-6E8A-4147-A177-3AD203B41FA5}">
                      <a16:colId xmlns:a16="http://schemas.microsoft.com/office/drawing/2014/main" val="4172854439"/>
                    </a:ext>
                  </a:extLst>
                </a:gridCol>
                <a:gridCol w="2476500">
                  <a:extLst>
                    <a:ext uri="{9D8B030D-6E8A-4147-A177-3AD203B41FA5}">
                      <a16:colId xmlns:a16="http://schemas.microsoft.com/office/drawing/2014/main" val="568586757"/>
                    </a:ext>
                  </a:extLst>
                </a:gridCol>
              </a:tblGrid>
              <a:tr h="370840">
                <a:tc>
                  <a:txBody>
                    <a:bodyPr/>
                    <a:lstStyle/>
                    <a:p>
                      <a:endParaRPr lang="en-US" dirty="0"/>
                    </a:p>
                  </a:txBody>
                  <a:tcPr/>
                </a:tc>
                <a:tc>
                  <a:txBody>
                    <a:bodyPr/>
                    <a:lstStyle/>
                    <a:p>
                      <a:r>
                        <a:rPr lang="en-US" dirty="0"/>
                        <a:t>Contribution $$</a:t>
                      </a:r>
                    </a:p>
                  </a:txBody>
                  <a:tcPr/>
                </a:tc>
                <a:tc>
                  <a:txBody>
                    <a:bodyPr/>
                    <a:lstStyle/>
                    <a:p>
                      <a:r>
                        <a:rPr lang="en-US" dirty="0"/>
                        <a:t>Partnership %</a:t>
                      </a:r>
                    </a:p>
                  </a:txBody>
                  <a:tcPr/>
                </a:tc>
                <a:tc>
                  <a:txBody>
                    <a:bodyPr/>
                    <a:lstStyle/>
                    <a:p>
                      <a:r>
                        <a:rPr lang="en-US" dirty="0"/>
                        <a:t>Role</a:t>
                      </a:r>
                    </a:p>
                  </a:txBody>
                  <a:tcPr/>
                </a:tc>
                <a:extLst>
                  <a:ext uri="{0D108BD9-81ED-4DB2-BD59-A6C34878D82A}">
                    <a16:rowId xmlns:a16="http://schemas.microsoft.com/office/drawing/2014/main" val="1537336585"/>
                  </a:ext>
                </a:extLst>
              </a:tr>
              <a:tr h="370840">
                <a:tc>
                  <a:txBody>
                    <a:bodyPr/>
                    <a:lstStyle/>
                    <a:p>
                      <a:r>
                        <a:rPr lang="en-US" dirty="0"/>
                        <a:t>Partner 1</a:t>
                      </a:r>
                    </a:p>
                  </a:txBody>
                  <a:tcPr/>
                </a:tc>
                <a:tc>
                  <a:txBody>
                    <a:bodyPr/>
                    <a:lstStyle/>
                    <a:p>
                      <a:r>
                        <a:rPr lang="en-US" dirty="0"/>
                        <a:t>0</a:t>
                      </a:r>
                    </a:p>
                  </a:txBody>
                  <a:tcPr/>
                </a:tc>
                <a:tc>
                  <a:txBody>
                    <a:bodyPr/>
                    <a:lstStyle/>
                    <a:p>
                      <a:r>
                        <a:rPr lang="en-US" dirty="0"/>
                        <a:t>10%</a:t>
                      </a:r>
                    </a:p>
                  </a:txBody>
                  <a:tcPr/>
                </a:tc>
                <a:tc>
                  <a:txBody>
                    <a:bodyPr/>
                    <a:lstStyle/>
                    <a:p>
                      <a:r>
                        <a:rPr lang="en-US" dirty="0"/>
                        <a:t>Boots on ground</a:t>
                      </a:r>
                    </a:p>
                  </a:txBody>
                  <a:tcPr/>
                </a:tc>
                <a:extLst>
                  <a:ext uri="{0D108BD9-81ED-4DB2-BD59-A6C34878D82A}">
                    <a16:rowId xmlns:a16="http://schemas.microsoft.com/office/drawing/2014/main" val="1161945195"/>
                  </a:ext>
                </a:extLst>
              </a:tr>
              <a:tr h="370840">
                <a:tc>
                  <a:txBody>
                    <a:bodyPr/>
                    <a:lstStyle/>
                    <a:p>
                      <a:r>
                        <a:rPr lang="en-US" dirty="0"/>
                        <a:t>Partner 2</a:t>
                      </a:r>
                    </a:p>
                  </a:txBody>
                  <a:tcPr/>
                </a:tc>
                <a:tc>
                  <a:txBody>
                    <a:bodyPr/>
                    <a:lstStyle/>
                    <a:p>
                      <a:r>
                        <a:rPr lang="en-US" dirty="0"/>
                        <a:t>$100,000</a:t>
                      </a:r>
                    </a:p>
                  </a:txBody>
                  <a:tcPr/>
                </a:tc>
                <a:tc>
                  <a:txBody>
                    <a:bodyPr/>
                    <a:lstStyle/>
                    <a:p>
                      <a:r>
                        <a:rPr lang="en-US" dirty="0"/>
                        <a:t>45%</a:t>
                      </a:r>
                    </a:p>
                  </a:txBody>
                  <a:tcPr/>
                </a:tc>
                <a:tc>
                  <a:txBody>
                    <a:bodyPr/>
                    <a:lstStyle/>
                    <a:p>
                      <a:r>
                        <a:rPr lang="en-US" dirty="0"/>
                        <a:t>financial</a:t>
                      </a:r>
                    </a:p>
                  </a:txBody>
                  <a:tcPr/>
                </a:tc>
                <a:extLst>
                  <a:ext uri="{0D108BD9-81ED-4DB2-BD59-A6C34878D82A}">
                    <a16:rowId xmlns:a16="http://schemas.microsoft.com/office/drawing/2014/main" val="293630251"/>
                  </a:ext>
                </a:extLst>
              </a:tr>
              <a:tr h="370840">
                <a:tc>
                  <a:txBody>
                    <a:bodyPr/>
                    <a:lstStyle/>
                    <a:p>
                      <a:r>
                        <a:rPr lang="en-US" dirty="0"/>
                        <a:t>Partner 3</a:t>
                      </a:r>
                    </a:p>
                  </a:txBody>
                  <a:tcPr/>
                </a:tc>
                <a:tc>
                  <a:txBody>
                    <a:bodyPr/>
                    <a:lstStyle/>
                    <a:p>
                      <a:r>
                        <a:rPr lang="en-US" dirty="0"/>
                        <a:t>$50,000</a:t>
                      </a:r>
                    </a:p>
                  </a:txBody>
                  <a:tcPr/>
                </a:tc>
                <a:tc>
                  <a:txBody>
                    <a:bodyPr/>
                    <a:lstStyle/>
                    <a:p>
                      <a:r>
                        <a:rPr lang="en-US" dirty="0"/>
                        <a:t>22.5%</a:t>
                      </a:r>
                    </a:p>
                  </a:txBody>
                  <a:tcPr/>
                </a:tc>
                <a:tc>
                  <a:txBody>
                    <a:bodyPr/>
                    <a:lstStyle/>
                    <a:p>
                      <a:r>
                        <a:rPr lang="en-US" dirty="0"/>
                        <a:t>construction</a:t>
                      </a:r>
                    </a:p>
                  </a:txBody>
                  <a:tcPr/>
                </a:tc>
                <a:extLst>
                  <a:ext uri="{0D108BD9-81ED-4DB2-BD59-A6C34878D82A}">
                    <a16:rowId xmlns:a16="http://schemas.microsoft.com/office/drawing/2014/main" val="4269557203"/>
                  </a:ext>
                </a:extLst>
              </a:tr>
              <a:tr h="370840">
                <a:tc>
                  <a:txBody>
                    <a:bodyPr/>
                    <a:lstStyle/>
                    <a:p>
                      <a:r>
                        <a:rPr lang="en-US" dirty="0"/>
                        <a:t>Partner 4</a:t>
                      </a:r>
                    </a:p>
                  </a:txBody>
                  <a:tcPr/>
                </a:tc>
                <a:tc>
                  <a:txBody>
                    <a:bodyPr/>
                    <a:lstStyle/>
                    <a:p>
                      <a:r>
                        <a:rPr lang="en-US" dirty="0"/>
                        <a:t>$50,000</a:t>
                      </a:r>
                    </a:p>
                  </a:txBody>
                  <a:tcPr/>
                </a:tc>
                <a:tc>
                  <a:txBody>
                    <a:bodyPr/>
                    <a:lstStyle/>
                    <a:p>
                      <a:r>
                        <a:rPr lang="en-US" dirty="0"/>
                        <a:t>22.5%</a:t>
                      </a:r>
                    </a:p>
                  </a:txBody>
                  <a:tcPr/>
                </a:tc>
                <a:tc>
                  <a:txBody>
                    <a:bodyPr/>
                    <a:lstStyle/>
                    <a:p>
                      <a:r>
                        <a:rPr lang="en-US" dirty="0"/>
                        <a:t>strategy</a:t>
                      </a:r>
                    </a:p>
                  </a:txBody>
                  <a:tcPr/>
                </a:tc>
                <a:extLst>
                  <a:ext uri="{0D108BD9-81ED-4DB2-BD59-A6C34878D82A}">
                    <a16:rowId xmlns:a16="http://schemas.microsoft.com/office/drawing/2014/main" val="3378286251"/>
                  </a:ext>
                </a:extLst>
              </a:tr>
            </a:tbl>
          </a:graphicData>
        </a:graphic>
      </p:graphicFrame>
      <p:sp>
        <p:nvSpPr>
          <p:cNvPr id="6" name="Title 1">
            <a:extLst>
              <a:ext uri="{FF2B5EF4-FFF2-40B4-BE49-F238E27FC236}">
                <a16:creationId xmlns:a16="http://schemas.microsoft.com/office/drawing/2014/main" id="{55884F46-5657-D5C1-55C6-8DD8CF213657}"/>
              </a:ext>
            </a:extLst>
          </p:cNvPr>
          <p:cNvSpPr txBox="1">
            <a:spLocks/>
          </p:cNvSpPr>
          <p:nvPr/>
        </p:nvSpPr>
        <p:spPr>
          <a:xfrm>
            <a:off x="513105" y="4548215"/>
            <a:ext cx="9905998" cy="47491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rgbClr val="FFFF00"/>
                </a:solidFill>
              </a:rPr>
              <a:t>at sale</a:t>
            </a:r>
          </a:p>
        </p:txBody>
      </p:sp>
      <p:graphicFrame>
        <p:nvGraphicFramePr>
          <p:cNvPr id="7" name="Content Placeholder 3">
            <a:extLst>
              <a:ext uri="{FF2B5EF4-FFF2-40B4-BE49-F238E27FC236}">
                <a16:creationId xmlns:a16="http://schemas.microsoft.com/office/drawing/2014/main" id="{47A7ACC7-13DD-6376-F66D-8DC0D7FED032}"/>
              </a:ext>
            </a:extLst>
          </p:cNvPr>
          <p:cNvGraphicFramePr>
            <a:graphicFrameLocks/>
          </p:cNvGraphicFramePr>
          <p:nvPr>
            <p:extLst>
              <p:ext uri="{D42A27DB-BD31-4B8C-83A1-F6EECF244321}">
                <p14:modId xmlns:p14="http://schemas.microsoft.com/office/powerpoint/2010/main" val="3037627142"/>
              </p:ext>
            </p:extLst>
          </p:nvPr>
        </p:nvGraphicFramePr>
        <p:xfrm>
          <a:off x="513103" y="5003800"/>
          <a:ext cx="9906000" cy="1854200"/>
        </p:xfrm>
        <a:graphic>
          <a:graphicData uri="http://schemas.openxmlformats.org/drawingml/2006/table">
            <a:tbl>
              <a:tblPr firstRow="1" bandRow="1">
                <a:tableStyleId>{5C22544A-7EE6-4342-B048-85BDC9FD1C3A}</a:tableStyleId>
              </a:tblPr>
              <a:tblGrid>
                <a:gridCol w="2476500">
                  <a:extLst>
                    <a:ext uri="{9D8B030D-6E8A-4147-A177-3AD203B41FA5}">
                      <a16:colId xmlns:a16="http://schemas.microsoft.com/office/drawing/2014/main" val="3920095453"/>
                    </a:ext>
                  </a:extLst>
                </a:gridCol>
                <a:gridCol w="2476500">
                  <a:extLst>
                    <a:ext uri="{9D8B030D-6E8A-4147-A177-3AD203B41FA5}">
                      <a16:colId xmlns:a16="http://schemas.microsoft.com/office/drawing/2014/main" val="564781896"/>
                    </a:ext>
                  </a:extLst>
                </a:gridCol>
                <a:gridCol w="2476500">
                  <a:extLst>
                    <a:ext uri="{9D8B030D-6E8A-4147-A177-3AD203B41FA5}">
                      <a16:colId xmlns:a16="http://schemas.microsoft.com/office/drawing/2014/main" val="4172854439"/>
                    </a:ext>
                  </a:extLst>
                </a:gridCol>
                <a:gridCol w="2476500">
                  <a:extLst>
                    <a:ext uri="{9D8B030D-6E8A-4147-A177-3AD203B41FA5}">
                      <a16:colId xmlns:a16="http://schemas.microsoft.com/office/drawing/2014/main" val="568586757"/>
                    </a:ext>
                  </a:extLst>
                </a:gridCol>
              </a:tblGrid>
              <a:tr h="370840">
                <a:tc>
                  <a:txBody>
                    <a:bodyPr/>
                    <a:lstStyle/>
                    <a:p>
                      <a:endParaRPr lang="en-US" dirty="0"/>
                    </a:p>
                  </a:txBody>
                  <a:tcPr/>
                </a:tc>
                <a:tc>
                  <a:txBody>
                    <a:bodyPr/>
                    <a:lstStyle/>
                    <a:p>
                      <a:r>
                        <a:rPr lang="en-US" dirty="0"/>
                        <a:t>Contribution $$</a:t>
                      </a:r>
                    </a:p>
                  </a:txBody>
                  <a:tcPr/>
                </a:tc>
                <a:tc>
                  <a:txBody>
                    <a:bodyPr/>
                    <a:lstStyle/>
                    <a:p>
                      <a:r>
                        <a:rPr lang="en-US" dirty="0"/>
                        <a:t>Partnership %</a:t>
                      </a:r>
                    </a:p>
                  </a:txBody>
                  <a:tcPr/>
                </a:tc>
                <a:tc>
                  <a:txBody>
                    <a:bodyPr/>
                    <a:lstStyle/>
                    <a:p>
                      <a:r>
                        <a:rPr lang="en-US" dirty="0"/>
                        <a:t>Role</a:t>
                      </a:r>
                    </a:p>
                  </a:txBody>
                  <a:tcPr/>
                </a:tc>
                <a:extLst>
                  <a:ext uri="{0D108BD9-81ED-4DB2-BD59-A6C34878D82A}">
                    <a16:rowId xmlns:a16="http://schemas.microsoft.com/office/drawing/2014/main" val="1537336585"/>
                  </a:ext>
                </a:extLst>
              </a:tr>
              <a:tr h="370840">
                <a:tc>
                  <a:txBody>
                    <a:bodyPr/>
                    <a:lstStyle/>
                    <a:p>
                      <a:r>
                        <a:rPr lang="en-US" dirty="0"/>
                        <a:t>Partner 1</a:t>
                      </a:r>
                    </a:p>
                  </a:txBody>
                  <a:tcPr/>
                </a:tc>
                <a:tc>
                  <a:txBody>
                    <a:bodyPr/>
                    <a:lstStyle/>
                    <a:p>
                      <a:r>
                        <a:rPr lang="en-US" dirty="0"/>
                        <a:t>0</a:t>
                      </a:r>
                    </a:p>
                  </a:txBody>
                  <a:tcPr/>
                </a:tc>
                <a:tc>
                  <a:txBody>
                    <a:bodyPr/>
                    <a:lstStyle/>
                    <a:p>
                      <a:r>
                        <a:rPr lang="en-US" dirty="0"/>
                        <a:t>20%</a:t>
                      </a:r>
                    </a:p>
                  </a:txBody>
                  <a:tcPr/>
                </a:tc>
                <a:tc>
                  <a:txBody>
                    <a:bodyPr/>
                    <a:lstStyle/>
                    <a:p>
                      <a:r>
                        <a:rPr lang="en-US" dirty="0"/>
                        <a:t>Boots on ground</a:t>
                      </a:r>
                    </a:p>
                  </a:txBody>
                  <a:tcPr/>
                </a:tc>
                <a:extLst>
                  <a:ext uri="{0D108BD9-81ED-4DB2-BD59-A6C34878D82A}">
                    <a16:rowId xmlns:a16="http://schemas.microsoft.com/office/drawing/2014/main" val="1161945195"/>
                  </a:ext>
                </a:extLst>
              </a:tr>
              <a:tr h="370840">
                <a:tc>
                  <a:txBody>
                    <a:bodyPr/>
                    <a:lstStyle/>
                    <a:p>
                      <a:r>
                        <a:rPr lang="en-US" dirty="0"/>
                        <a:t>Partner 2</a:t>
                      </a:r>
                    </a:p>
                  </a:txBody>
                  <a:tcPr/>
                </a:tc>
                <a:tc>
                  <a:txBody>
                    <a:bodyPr/>
                    <a:lstStyle/>
                    <a:p>
                      <a:r>
                        <a:rPr lang="en-US" dirty="0"/>
                        <a:t>$100,000</a:t>
                      </a:r>
                    </a:p>
                  </a:txBody>
                  <a:tcPr/>
                </a:tc>
                <a:tc>
                  <a:txBody>
                    <a:bodyPr/>
                    <a:lstStyle/>
                    <a:p>
                      <a:r>
                        <a:rPr lang="en-US" dirty="0"/>
                        <a:t>40%</a:t>
                      </a:r>
                    </a:p>
                  </a:txBody>
                  <a:tcPr/>
                </a:tc>
                <a:tc>
                  <a:txBody>
                    <a:bodyPr/>
                    <a:lstStyle/>
                    <a:p>
                      <a:r>
                        <a:rPr lang="en-US" dirty="0"/>
                        <a:t>financial</a:t>
                      </a:r>
                    </a:p>
                  </a:txBody>
                  <a:tcPr/>
                </a:tc>
                <a:extLst>
                  <a:ext uri="{0D108BD9-81ED-4DB2-BD59-A6C34878D82A}">
                    <a16:rowId xmlns:a16="http://schemas.microsoft.com/office/drawing/2014/main" val="293630251"/>
                  </a:ext>
                </a:extLst>
              </a:tr>
              <a:tr h="370840">
                <a:tc>
                  <a:txBody>
                    <a:bodyPr/>
                    <a:lstStyle/>
                    <a:p>
                      <a:r>
                        <a:rPr lang="en-US" dirty="0"/>
                        <a:t>Partner 3</a:t>
                      </a:r>
                    </a:p>
                  </a:txBody>
                  <a:tcPr/>
                </a:tc>
                <a:tc>
                  <a:txBody>
                    <a:bodyPr/>
                    <a:lstStyle/>
                    <a:p>
                      <a:r>
                        <a:rPr lang="en-US" dirty="0"/>
                        <a:t>$50,000</a:t>
                      </a:r>
                    </a:p>
                  </a:txBody>
                  <a:tcPr/>
                </a:tc>
                <a:tc>
                  <a:txBody>
                    <a:bodyPr/>
                    <a:lstStyle/>
                    <a:p>
                      <a:r>
                        <a:rPr lang="en-US" dirty="0"/>
                        <a:t>20%</a:t>
                      </a:r>
                    </a:p>
                  </a:txBody>
                  <a:tcPr/>
                </a:tc>
                <a:tc>
                  <a:txBody>
                    <a:bodyPr/>
                    <a:lstStyle/>
                    <a:p>
                      <a:r>
                        <a:rPr lang="en-US" dirty="0"/>
                        <a:t>construction</a:t>
                      </a:r>
                    </a:p>
                  </a:txBody>
                  <a:tcPr/>
                </a:tc>
                <a:extLst>
                  <a:ext uri="{0D108BD9-81ED-4DB2-BD59-A6C34878D82A}">
                    <a16:rowId xmlns:a16="http://schemas.microsoft.com/office/drawing/2014/main" val="4269557203"/>
                  </a:ext>
                </a:extLst>
              </a:tr>
              <a:tr h="370840">
                <a:tc>
                  <a:txBody>
                    <a:bodyPr/>
                    <a:lstStyle/>
                    <a:p>
                      <a:r>
                        <a:rPr lang="en-US" dirty="0"/>
                        <a:t>Partner 4</a:t>
                      </a:r>
                    </a:p>
                  </a:txBody>
                  <a:tcPr/>
                </a:tc>
                <a:tc>
                  <a:txBody>
                    <a:bodyPr/>
                    <a:lstStyle/>
                    <a:p>
                      <a:r>
                        <a:rPr lang="en-US" dirty="0"/>
                        <a:t>$50,000</a:t>
                      </a:r>
                    </a:p>
                  </a:txBody>
                  <a:tcPr/>
                </a:tc>
                <a:tc>
                  <a:txBody>
                    <a:bodyPr/>
                    <a:lstStyle/>
                    <a:p>
                      <a:r>
                        <a:rPr lang="en-US" dirty="0"/>
                        <a:t>20%</a:t>
                      </a:r>
                    </a:p>
                  </a:txBody>
                  <a:tcPr/>
                </a:tc>
                <a:tc>
                  <a:txBody>
                    <a:bodyPr/>
                    <a:lstStyle/>
                    <a:p>
                      <a:r>
                        <a:rPr lang="en-US" dirty="0"/>
                        <a:t>strategy</a:t>
                      </a:r>
                    </a:p>
                  </a:txBody>
                  <a:tcPr/>
                </a:tc>
                <a:extLst>
                  <a:ext uri="{0D108BD9-81ED-4DB2-BD59-A6C34878D82A}">
                    <a16:rowId xmlns:a16="http://schemas.microsoft.com/office/drawing/2014/main" val="3378286251"/>
                  </a:ext>
                </a:extLst>
              </a:tr>
            </a:tbl>
          </a:graphicData>
        </a:graphic>
      </p:graphicFrame>
    </p:spTree>
    <p:extLst>
      <p:ext uri="{BB962C8B-B14F-4D97-AF65-F5344CB8AC3E}">
        <p14:creationId xmlns:p14="http://schemas.microsoft.com/office/powerpoint/2010/main" val="213172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5715-BF23-A5F2-6A52-B8CA83599B01}"/>
              </a:ext>
            </a:extLst>
          </p:cNvPr>
          <p:cNvSpPr>
            <a:spLocks noGrp="1"/>
          </p:cNvSpPr>
          <p:nvPr>
            <p:ph type="title"/>
          </p:nvPr>
        </p:nvSpPr>
        <p:spPr>
          <a:xfrm>
            <a:off x="288664" y="78177"/>
            <a:ext cx="11764791" cy="844536"/>
          </a:xfrm>
        </p:spPr>
        <p:txBody>
          <a:bodyPr>
            <a:normAutofit fontScale="90000"/>
          </a:bodyPr>
          <a:lstStyle/>
          <a:p>
            <a:r>
              <a:rPr lang="en-US" dirty="0"/>
              <a:t>JV Structured like syndication – not advisable	</a:t>
            </a:r>
          </a:p>
        </p:txBody>
      </p:sp>
      <p:sp>
        <p:nvSpPr>
          <p:cNvPr id="3" name="Content Placeholder 2">
            <a:extLst>
              <a:ext uri="{FF2B5EF4-FFF2-40B4-BE49-F238E27FC236}">
                <a16:creationId xmlns:a16="http://schemas.microsoft.com/office/drawing/2014/main" id="{324F0ADB-4268-D25F-0EF1-68909D36DBB3}"/>
              </a:ext>
            </a:extLst>
          </p:cNvPr>
          <p:cNvSpPr>
            <a:spLocks noGrp="1"/>
          </p:cNvSpPr>
          <p:nvPr>
            <p:ph idx="1"/>
          </p:nvPr>
        </p:nvSpPr>
        <p:spPr>
          <a:xfrm>
            <a:off x="138545" y="814322"/>
            <a:ext cx="10683647" cy="1895627"/>
          </a:xfrm>
        </p:spPr>
        <p:txBody>
          <a:bodyPr/>
          <a:lstStyle/>
          <a:p>
            <a:r>
              <a:rPr lang="en-US" dirty="0"/>
              <a:t>One or two partners take majority of the acquisition and asset management roles and the rest of the partner perform more of a review and audit role. Not v active. The lead partners may or may not take the fees like syndication. The lead partners may act as managers of the JV to take all decisions.</a:t>
            </a:r>
          </a:p>
        </p:txBody>
      </p:sp>
      <p:graphicFrame>
        <p:nvGraphicFramePr>
          <p:cNvPr id="4" name="Content Placeholder 3">
            <a:extLst>
              <a:ext uri="{FF2B5EF4-FFF2-40B4-BE49-F238E27FC236}">
                <a16:creationId xmlns:a16="http://schemas.microsoft.com/office/drawing/2014/main" id="{FB177307-7A71-CE56-C064-DA7A8D9B35E0}"/>
              </a:ext>
            </a:extLst>
          </p:cNvPr>
          <p:cNvGraphicFramePr>
            <a:graphicFrameLocks/>
          </p:cNvGraphicFramePr>
          <p:nvPr>
            <p:extLst>
              <p:ext uri="{D42A27DB-BD31-4B8C-83A1-F6EECF244321}">
                <p14:modId xmlns:p14="http://schemas.microsoft.com/office/powerpoint/2010/main" val="3326419394"/>
              </p:ext>
            </p:extLst>
          </p:nvPr>
        </p:nvGraphicFramePr>
        <p:xfrm>
          <a:off x="288664" y="2551403"/>
          <a:ext cx="10867016" cy="3134360"/>
        </p:xfrm>
        <a:graphic>
          <a:graphicData uri="http://schemas.openxmlformats.org/drawingml/2006/table">
            <a:tbl>
              <a:tblPr firstRow="1" bandRow="1">
                <a:tableStyleId>{5C22544A-7EE6-4342-B048-85BDC9FD1C3A}</a:tableStyleId>
              </a:tblPr>
              <a:tblGrid>
                <a:gridCol w="2716754">
                  <a:extLst>
                    <a:ext uri="{9D8B030D-6E8A-4147-A177-3AD203B41FA5}">
                      <a16:colId xmlns:a16="http://schemas.microsoft.com/office/drawing/2014/main" val="3920095453"/>
                    </a:ext>
                  </a:extLst>
                </a:gridCol>
                <a:gridCol w="2716754">
                  <a:extLst>
                    <a:ext uri="{9D8B030D-6E8A-4147-A177-3AD203B41FA5}">
                      <a16:colId xmlns:a16="http://schemas.microsoft.com/office/drawing/2014/main" val="564781896"/>
                    </a:ext>
                  </a:extLst>
                </a:gridCol>
                <a:gridCol w="2716754">
                  <a:extLst>
                    <a:ext uri="{9D8B030D-6E8A-4147-A177-3AD203B41FA5}">
                      <a16:colId xmlns:a16="http://schemas.microsoft.com/office/drawing/2014/main" val="4172854439"/>
                    </a:ext>
                  </a:extLst>
                </a:gridCol>
                <a:gridCol w="2716754">
                  <a:extLst>
                    <a:ext uri="{9D8B030D-6E8A-4147-A177-3AD203B41FA5}">
                      <a16:colId xmlns:a16="http://schemas.microsoft.com/office/drawing/2014/main" val="568586757"/>
                    </a:ext>
                  </a:extLst>
                </a:gridCol>
              </a:tblGrid>
              <a:tr h="370840">
                <a:tc>
                  <a:txBody>
                    <a:bodyPr/>
                    <a:lstStyle/>
                    <a:p>
                      <a:endParaRPr lang="en-US" dirty="0"/>
                    </a:p>
                  </a:txBody>
                  <a:tcPr marL="82589" marR="82589"/>
                </a:tc>
                <a:tc>
                  <a:txBody>
                    <a:bodyPr/>
                    <a:lstStyle/>
                    <a:p>
                      <a:r>
                        <a:rPr lang="en-US" dirty="0"/>
                        <a:t>Contribution $$</a:t>
                      </a:r>
                    </a:p>
                  </a:txBody>
                  <a:tcPr marL="82589" marR="82589"/>
                </a:tc>
                <a:tc>
                  <a:txBody>
                    <a:bodyPr/>
                    <a:lstStyle/>
                    <a:p>
                      <a:r>
                        <a:rPr lang="en-US" dirty="0"/>
                        <a:t>Partnership %</a:t>
                      </a:r>
                    </a:p>
                  </a:txBody>
                  <a:tcPr marL="82589" marR="82589"/>
                </a:tc>
                <a:tc>
                  <a:txBody>
                    <a:bodyPr/>
                    <a:lstStyle/>
                    <a:p>
                      <a:r>
                        <a:rPr lang="en-US" dirty="0"/>
                        <a:t>Role</a:t>
                      </a:r>
                    </a:p>
                  </a:txBody>
                  <a:tcPr marL="82589" marR="82589"/>
                </a:tc>
                <a:extLst>
                  <a:ext uri="{0D108BD9-81ED-4DB2-BD59-A6C34878D82A}">
                    <a16:rowId xmlns:a16="http://schemas.microsoft.com/office/drawing/2014/main" val="1537336585"/>
                  </a:ext>
                </a:extLst>
              </a:tr>
              <a:tr h="370840">
                <a:tc>
                  <a:txBody>
                    <a:bodyPr/>
                    <a:lstStyle/>
                    <a:p>
                      <a:r>
                        <a:rPr lang="en-US" dirty="0"/>
                        <a:t>Partner 1 - manager</a:t>
                      </a:r>
                    </a:p>
                  </a:txBody>
                  <a:tcPr marL="82589" marR="82589"/>
                </a:tc>
                <a:tc>
                  <a:txBody>
                    <a:bodyPr/>
                    <a:lstStyle/>
                    <a:p>
                      <a:r>
                        <a:rPr lang="en-US" dirty="0"/>
                        <a:t>0</a:t>
                      </a:r>
                    </a:p>
                  </a:txBody>
                  <a:tcPr marL="82589" marR="82589"/>
                </a:tc>
                <a:tc>
                  <a:txBody>
                    <a:bodyPr/>
                    <a:lstStyle/>
                    <a:p>
                      <a:r>
                        <a:rPr lang="en-US" dirty="0"/>
                        <a:t>15% + fees</a:t>
                      </a:r>
                    </a:p>
                  </a:txBody>
                  <a:tcPr marL="82589" marR="82589"/>
                </a:tc>
                <a:tc>
                  <a:txBody>
                    <a:bodyPr/>
                    <a:lstStyle/>
                    <a:p>
                      <a:r>
                        <a:rPr lang="en-US" dirty="0"/>
                        <a:t>Boots on ground and asset management</a:t>
                      </a:r>
                    </a:p>
                  </a:txBody>
                  <a:tcPr marL="82589" marR="82589"/>
                </a:tc>
                <a:extLst>
                  <a:ext uri="{0D108BD9-81ED-4DB2-BD59-A6C34878D82A}">
                    <a16:rowId xmlns:a16="http://schemas.microsoft.com/office/drawing/2014/main" val="1161945195"/>
                  </a:ext>
                </a:extLst>
              </a:tr>
              <a:tr h="370840">
                <a:tc>
                  <a:txBody>
                    <a:bodyPr/>
                    <a:lstStyle/>
                    <a:p>
                      <a:r>
                        <a:rPr lang="en-US" dirty="0"/>
                        <a:t>Partner 2 - manager</a:t>
                      </a:r>
                    </a:p>
                  </a:txBody>
                  <a:tcPr marL="82589" marR="82589"/>
                </a:tc>
                <a:tc>
                  <a:txBody>
                    <a:bodyPr/>
                    <a:lstStyle/>
                    <a:p>
                      <a:r>
                        <a:rPr lang="en-US" dirty="0"/>
                        <a:t>$50,000</a:t>
                      </a:r>
                    </a:p>
                  </a:txBody>
                  <a:tcPr marL="82589" marR="82589"/>
                </a:tc>
                <a:tc>
                  <a:txBody>
                    <a:bodyPr/>
                    <a:lstStyle/>
                    <a:p>
                      <a:r>
                        <a:rPr lang="en-US" dirty="0"/>
                        <a:t>25% + fees</a:t>
                      </a:r>
                    </a:p>
                  </a:txBody>
                  <a:tcPr marL="82589" marR="82589"/>
                </a:tc>
                <a:tc>
                  <a:txBody>
                    <a:bodyPr/>
                    <a:lstStyle/>
                    <a:p>
                      <a:r>
                        <a:rPr lang="en-US" dirty="0"/>
                        <a:t>Financial, construction, strategy</a:t>
                      </a:r>
                    </a:p>
                  </a:txBody>
                  <a:tcPr marL="82589" marR="82589"/>
                </a:tc>
                <a:extLst>
                  <a:ext uri="{0D108BD9-81ED-4DB2-BD59-A6C34878D82A}">
                    <a16:rowId xmlns:a16="http://schemas.microsoft.com/office/drawing/2014/main" val="293630251"/>
                  </a:ext>
                </a:extLst>
              </a:tr>
              <a:tr h="370840">
                <a:tc>
                  <a:txBody>
                    <a:bodyPr/>
                    <a:lstStyle/>
                    <a:p>
                      <a:r>
                        <a:rPr lang="en-US" dirty="0"/>
                        <a:t>Partner 3</a:t>
                      </a:r>
                    </a:p>
                  </a:txBody>
                  <a:tcPr marL="82589" marR="82589"/>
                </a:tc>
                <a:tc>
                  <a:txBody>
                    <a:bodyPr/>
                    <a:lstStyle/>
                    <a:p>
                      <a:r>
                        <a:rPr lang="en-US" dirty="0"/>
                        <a:t>$100,000</a:t>
                      </a:r>
                    </a:p>
                  </a:txBody>
                  <a:tcPr marL="82589" marR="82589"/>
                </a:tc>
                <a:tc>
                  <a:txBody>
                    <a:bodyPr/>
                    <a:lstStyle/>
                    <a:p>
                      <a:r>
                        <a:rPr lang="en-US" dirty="0"/>
                        <a:t>20%</a:t>
                      </a:r>
                    </a:p>
                  </a:txBody>
                  <a:tcPr marL="82589" marR="82589"/>
                </a:tc>
                <a:tc>
                  <a:txBody>
                    <a:bodyPr/>
                    <a:lstStyle/>
                    <a:p>
                      <a:r>
                        <a:rPr lang="en-US" dirty="0"/>
                        <a:t>Reviews </a:t>
                      </a:r>
                    </a:p>
                  </a:txBody>
                  <a:tcPr marL="82589" marR="82589"/>
                </a:tc>
                <a:extLst>
                  <a:ext uri="{0D108BD9-81ED-4DB2-BD59-A6C34878D82A}">
                    <a16:rowId xmlns:a16="http://schemas.microsoft.com/office/drawing/2014/main" val="4269557203"/>
                  </a:ext>
                </a:extLst>
              </a:tr>
              <a:tr h="370840">
                <a:tc>
                  <a:txBody>
                    <a:bodyPr/>
                    <a:lstStyle/>
                    <a:p>
                      <a:r>
                        <a:rPr lang="en-US" dirty="0"/>
                        <a:t>Partner 4</a:t>
                      </a:r>
                    </a:p>
                  </a:txBody>
                  <a:tcPr marL="82589" marR="82589"/>
                </a:tc>
                <a:tc>
                  <a:txBody>
                    <a:bodyPr/>
                    <a:lstStyle/>
                    <a:p>
                      <a:r>
                        <a:rPr lang="en-US" dirty="0"/>
                        <a:t>$100,000</a:t>
                      </a:r>
                    </a:p>
                  </a:txBody>
                  <a:tcPr marL="82589" marR="82589"/>
                </a:tc>
                <a:tc>
                  <a:txBody>
                    <a:bodyPr/>
                    <a:lstStyle/>
                    <a:p>
                      <a:r>
                        <a:rPr lang="en-US" dirty="0"/>
                        <a:t>20%</a:t>
                      </a:r>
                    </a:p>
                  </a:txBody>
                  <a:tcPr marL="82589" marR="82589"/>
                </a:tc>
                <a:tc>
                  <a:txBody>
                    <a:bodyPr/>
                    <a:lstStyle/>
                    <a:p>
                      <a:r>
                        <a:rPr lang="en-US" dirty="0"/>
                        <a:t>reviews</a:t>
                      </a:r>
                    </a:p>
                  </a:txBody>
                  <a:tcPr marL="82589" marR="82589"/>
                </a:tc>
                <a:extLst>
                  <a:ext uri="{0D108BD9-81ED-4DB2-BD59-A6C34878D82A}">
                    <a16:rowId xmlns:a16="http://schemas.microsoft.com/office/drawing/2014/main" val="3378286251"/>
                  </a:ext>
                </a:extLst>
              </a:tr>
              <a:tr h="370840">
                <a:tc>
                  <a:txBody>
                    <a:bodyPr/>
                    <a:lstStyle/>
                    <a:p>
                      <a:r>
                        <a:rPr lang="en-US" dirty="0"/>
                        <a:t>Partner 5</a:t>
                      </a:r>
                    </a:p>
                  </a:txBody>
                  <a:tcPr marL="82589" marR="82589"/>
                </a:tc>
                <a:tc>
                  <a:txBody>
                    <a:bodyPr/>
                    <a:lstStyle/>
                    <a:p>
                      <a:r>
                        <a:rPr lang="en-US" dirty="0"/>
                        <a:t>$50,000</a:t>
                      </a:r>
                    </a:p>
                  </a:txBody>
                  <a:tcPr marL="82589" marR="82589"/>
                </a:tc>
                <a:tc>
                  <a:txBody>
                    <a:bodyPr/>
                    <a:lstStyle/>
                    <a:p>
                      <a:r>
                        <a:rPr lang="en-US" dirty="0"/>
                        <a:t>10%</a:t>
                      </a:r>
                    </a:p>
                  </a:txBody>
                  <a:tcPr marL="82589" marR="82589"/>
                </a:tc>
                <a:tc>
                  <a:txBody>
                    <a:bodyPr/>
                    <a:lstStyle/>
                    <a:p>
                      <a:r>
                        <a:rPr lang="en-US" dirty="0"/>
                        <a:t>reviews</a:t>
                      </a:r>
                    </a:p>
                  </a:txBody>
                  <a:tcPr marL="82589" marR="82589"/>
                </a:tc>
                <a:extLst>
                  <a:ext uri="{0D108BD9-81ED-4DB2-BD59-A6C34878D82A}">
                    <a16:rowId xmlns:a16="http://schemas.microsoft.com/office/drawing/2014/main" val="1989648403"/>
                  </a:ext>
                </a:extLst>
              </a:tr>
              <a:tr h="370840">
                <a:tc>
                  <a:txBody>
                    <a:bodyPr/>
                    <a:lstStyle/>
                    <a:p>
                      <a:r>
                        <a:rPr lang="en-US" dirty="0"/>
                        <a:t>Partner 6</a:t>
                      </a:r>
                    </a:p>
                  </a:txBody>
                  <a:tcPr marL="82589" marR="82589"/>
                </a:tc>
                <a:tc>
                  <a:txBody>
                    <a:bodyPr/>
                    <a:lstStyle/>
                    <a:p>
                      <a:r>
                        <a:rPr lang="en-US" dirty="0"/>
                        <a:t>$50,000</a:t>
                      </a:r>
                    </a:p>
                  </a:txBody>
                  <a:tcPr marL="82589" marR="82589"/>
                </a:tc>
                <a:tc>
                  <a:txBody>
                    <a:bodyPr/>
                    <a:lstStyle/>
                    <a:p>
                      <a:r>
                        <a:rPr lang="en-US" dirty="0"/>
                        <a:t>10%</a:t>
                      </a:r>
                    </a:p>
                  </a:txBody>
                  <a:tcPr marL="82589" marR="82589"/>
                </a:tc>
                <a:tc>
                  <a:txBody>
                    <a:bodyPr/>
                    <a:lstStyle/>
                    <a:p>
                      <a:r>
                        <a:rPr lang="en-US" dirty="0"/>
                        <a:t>reviews</a:t>
                      </a:r>
                    </a:p>
                  </a:txBody>
                  <a:tcPr marL="82589" marR="82589"/>
                </a:tc>
                <a:extLst>
                  <a:ext uri="{0D108BD9-81ED-4DB2-BD59-A6C34878D82A}">
                    <a16:rowId xmlns:a16="http://schemas.microsoft.com/office/drawing/2014/main" val="2000405501"/>
                  </a:ext>
                </a:extLst>
              </a:tr>
            </a:tbl>
          </a:graphicData>
        </a:graphic>
      </p:graphicFrame>
    </p:spTree>
    <p:extLst>
      <p:ext uri="{BB962C8B-B14F-4D97-AF65-F5344CB8AC3E}">
        <p14:creationId xmlns:p14="http://schemas.microsoft.com/office/powerpoint/2010/main" val="3813392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681CB-2696-7FE5-EA91-D47E590901D9}"/>
              </a:ext>
            </a:extLst>
          </p:cNvPr>
          <p:cNvSpPr>
            <a:spLocks noGrp="1"/>
          </p:cNvSpPr>
          <p:nvPr>
            <p:ph type="title"/>
          </p:nvPr>
        </p:nvSpPr>
        <p:spPr>
          <a:xfrm>
            <a:off x="193638" y="129988"/>
            <a:ext cx="11209468" cy="558501"/>
          </a:xfrm>
        </p:spPr>
        <p:txBody>
          <a:bodyPr/>
          <a:lstStyle/>
          <a:p>
            <a:r>
              <a:rPr lang="en-US" sz="3200" b="1" dirty="0"/>
              <a:t>Final Objective –to create a win-win for all partners</a:t>
            </a:r>
          </a:p>
        </p:txBody>
      </p:sp>
      <p:sp>
        <p:nvSpPr>
          <p:cNvPr id="6" name="Content Placeholder 2">
            <a:extLst>
              <a:ext uri="{FF2B5EF4-FFF2-40B4-BE49-F238E27FC236}">
                <a16:creationId xmlns:a16="http://schemas.microsoft.com/office/drawing/2014/main" id="{6E574DE2-7803-DFE7-28DF-192131379F88}"/>
              </a:ext>
            </a:extLst>
          </p:cNvPr>
          <p:cNvSpPr txBox="1">
            <a:spLocks/>
          </p:cNvSpPr>
          <p:nvPr/>
        </p:nvSpPr>
        <p:spPr>
          <a:xfrm>
            <a:off x="122849" y="1381067"/>
            <a:ext cx="11699914" cy="521286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Try to Remove any fees and bake it in partnership splits as much as possible. If the deal fails or does not meet objectives, upfront taken fees may cause conflict with other partners.</a:t>
            </a:r>
          </a:p>
          <a:p>
            <a:r>
              <a:rPr lang="en-US" dirty="0"/>
              <a:t>If there are fees, tie it to performance events – </a:t>
            </a:r>
            <a:r>
              <a:rPr lang="en-US" dirty="0" err="1"/>
              <a:t>e.g</a:t>
            </a:r>
            <a:r>
              <a:rPr lang="en-US" dirty="0"/>
              <a:t> refinance event, or achieving target rents or sale target based on the business plan. Make partners accountable for the fees.</a:t>
            </a:r>
          </a:p>
          <a:p>
            <a:r>
              <a:rPr lang="en-US" dirty="0"/>
              <a:t>Everyone is partner so do not have GP/LP reference on any docs.</a:t>
            </a:r>
          </a:p>
          <a:p>
            <a:r>
              <a:rPr lang="en-US" dirty="0"/>
              <a:t>Have upfront discussion on operating agreement tweaks.</a:t>
            </a:r>
          </a:p>
          <a:p>
            <a:r>
              <a:rPr lang="en-US" dirty="0"/>
              <a:t>If a partner is also going to be a vendor or contractor – address conflict of interest situation in the operating agreement.</a:t>
            </a:r>
          </a:p>
          <a:p>
            <a:r>
              <a:rPr lang="en-US" dirty="0"/>
              <a:t>Periodically audit and review all artifacts and process and business plan execution and roles as per operating agreement.</a:t>
            </a:r>
          </a:p>
          <a:p>
            <a:r>
              <a:rPr lang="en-US" dirty="0"/>
              <a:t>Define and track KPIs for asset performance (rent bump, NOI, cashflow </a:t>
            </a:r>
            <a:r>
              <a:rPr lang="en-US" dirty="0" err="1"/>
              <a:t>etc</a:t>
            </a:r>
            <a:r>
              <a:rPr lang="en-US" dirty="0"/>
              <a:t>) and also for Roles contribution.</a:t>
            </a:r>
          </a:p>
          <a:p>
            <a:r>
              <a:rPr lang="en-US" dirty="0"/>
              <a:t>One or more partners will always take strategic lead roles &amp; will look for support hence its necessary to find the synergy through close interactions.</a:t>
            </a:r>
          </a:p>
          <a:p>
            <a:endParaRPr lang="en-US" dirty="0"/>
          </a:p>
          <a:p>
            <a:pPr marL="0" indent="0">
              <a:buNone/>
            </a:pPr>
            <a:endParaRPr lang="en-US" dirty="0"/>
          </a:p>
          <a:p>
            <a:endParaRPr lang="en-US" dirty="0"/>
          </a:p>
        </p:txBody>
      </p:sp>
      <p:sp>
        <p:nvSpPr>
          <p:cNvPr id="7" name="Title 1">
            <a:extLst>
              <a:ext uri="{FF2B5EF4-FFF2-40B4-BE49-F238E27FC236}">
                <a16:creationId xmlns:a16="http://schemas.microsoft.com/office/drawing/2014/main" id="{99E18C38-5FD7-22E4-9EF6-68CD38E82D6D}"/>
              </a:ext>
            </a:extLst>
          </p:cNvPr>
          <p:cNvSpPr txBox="1">
            <a:spLocks/>
          </p:cNvSpPr>
          <p:nvPr/>
        </p:nvSpPr>
        <p:spPr>
          <a:xfrm>
            <a:off x="368072" y="822566"/>
            <a:ext cx="11209468" cy="558501"/>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rgbClr val="FFFF00"/>
                </a:solidFill>
              </a:rPr>
              <a:t>Some recommendations - </a:t>
            </a:r>
          </a:p>
        </p:txBody>
      </p:sp>
    </p:spTree>
    <p:extLst>
      <p:ext uri="{BB962C8B-B14F-4D97-AF65-F5344CB8AC3E}">
        <p14:creationId xmlns:p14="http://schemas.microsoft.com/office/powerpoint/2010/main" val="3742103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328</TotalTime>
  <Words>944</Words>
  <Application>Microsoft Macintosh PowerPoint</Application>
  <PresentationFormat>Widescreen</PresentationFormat>
  <Paragraphs>206</Paragraphs>
  <Slides>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Century Gothic</vt:lpstr>
      <vt:lpstr>Wingdings 3</vt:lpstr>
      <vt:lpstr>Ion</vt:lpstr>
      <vt:lpstr>Joint(JV) Venture Structures</vt:lpstr>
      <vt:lpstr>Recommendations for a good JV</vt:lpstr>
      <vt:lpstr>Plain Vanilla JV</vt:lpstr>
      <vt:lpstr>Plain JV with contribution pro rata splits </vt:lpstr>
      <vt:lpstr>Role based jv structure</vt:lpstr>
      <vt:lpstr>Role based Time adjusted JV structure </vt:lpstr>
      <vt:lpstr>Role based equity adjusted jv structure</vt:lpstr>
      <vt:lpstr>JV Structured like syndication – not advisable </vt:lpstr>
      <vt:lpstr>Final Objective –to create a win-win for all partners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JV Structures</dc:title>
  <dc:creator>Hemant Pawar</dc:creator>
  <cp:lastModifiedBy>Hemant Pawar</cp:lastModifiedBy>
  <cp:revision>8</cp:revision>
  <dcterms:created xsi:type="dcterms:W3CDTF">2024-02-26T03:05:02Z</dcterms:created>
  <dcterms:modified xsi:type="dcterms:W3CDTF">2024-05-23T19:59:37Z</dcterms:modified>
</cp:coreProperties>
</file>