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66" r:id="rId5"/>
    <p:sldId id="267" r:id="rId6"/>
    <p:sldId id="277" r:id="rId7"/>
    <p:sldId id="371" r:id="rId8"/>
    <p:sldId id="370" r:id="rId9"/>
    <p:sldId id="372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4" r:id="rId18"/>
    <p:sldId id="265" r:id="rId19"/>
    <p:sldId id="373" r:id="rId20"/>
    <p:sldId id="279" r:id="rId21"/>
    <p:sldId id="365" r:id="rId22"/>
    <p:sldId id="368" r:id="rId23"/>
    <p:sldId id="369" r:id="rId24"/>
    <p:sldId id="374" r:id="rId25"/>
    <p:sldId id="375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13F75-782B-49BC-9255-0EEC0517D7D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9B42BB-92C7-4608-BA6C-4B62E82C8F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Tier I Finders</a:t>
          </a:r>
          <a:endParaRPr lang="en-US"/>
        </a:p>
      </dgm:t>
    </dgm:pt>
    <dgm:pt modelId="{8B394995-3D33-496F-BB37-648C0747DE2D}" type="parTrans" cxnId="{C0A491A7-5759-4389-A68C-61FBAD1B71F6}">
      <dgm:prSet/>
      <dgm:spPr/>
      <dgm:t>
        <a:bodyPr/>
        <a:lstStyle/>
        <a:p>
          <a:endParaRPr lang="en-US"/>
        </a:p>
      </dgm:t>
    </dgm:pt>
    <dgm:pt modelId="{9F00A8AD-FD72-45BD-8EFA-FE20BEEA5852}" type="sibTrans" cxnId="{C0A491A7-5759-4389-A68C-61FBAD1B71F6}">
      <dgm:prSet/>
      <dgm:spPr/>
      <dgm:t>
        <a:bodyPr/>
        <a:lstStyle/>
        <a:p>
          <a:endParaRPr lang="en-US"/>
        </a:p>
      </dgm:t>
    </dgm:pt>
    <dgm:pt modelId="{F5FFFEDD-AC10-4CEA-B63C-4C51563662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u="sng"/>
            <a:t>Services Allowed</a:t>
          </a:r>
          <a:r>
            <a:rPr lang="en-US"/>
            <a:t>:</a:t>
          </a:r>
        </a:p>
      </dgm:t>
    </dgm:pt>
    <dgm:pt modelId="{7DECB119-895D-4971-B13D-4AB246C84281}" type="parTrans" cxnId="{A448FDAB-2478-4565-8C4A-334CFD80C613}">
      <dgm:prSet/>
      <dgm:spPr/>
      <dgm:t>
        <a:bodyPr/>
        <a:lstStyle/>
        <a:p>
          <a:endParaRPr lang="en-US"/>
        </a:p>
      </dgm:t>
    </dgm:pt>
    <dgm:pt modelId="{1A3A6969-D928-4E8F-BEA7-022FAFD8081F}" type="sibTrans" cxnId="{A448FDAB-2478-4565-8C4A-334CFD80C613}">
      <dgm:prSet/>
      <dgm:spPr/>
      <dgm:t>
        <a:bodyPr/>
        <a:lstStyle/>
        <a:p>
          <a:endParaRPr lang="en-US"/>
        </a:p>
      </dgm:t>
    </dgm:pt>
    <dgm:pt modelId="{4E5EC3C1-932D-427E-BEC6-FD1A54A924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🔗 Introduction Only: They can provide a list of potential investors and make introductions but can’t engage further.</a:t>
          </a:r>
        </a:p>
      </dgm:t>
    </dgm:pt>
    <dgm:pt modelId="{E3E7AF4C-D49F-4350-867C-FCE2517D60D4}" type="parTrans" cxnId="{B8826D16-A15B-4A7D-8ED5-A53A68D6F81E}">
      <dgm:prSet/>
      <dgm:spPr/>
      <dgm:t>
        <a:bodyPr/>
        <a:lstStyle/>
        <a:p>
          <a:endParaRPr lang="en-US"/>
        </a:p>
      </dgm:t>
    </dgm:pt>
    <dgm:pt modelId="{BB3C0B32-2232-4BCD-8689-13DFCC04C986}" type="sibTrans" cxnId="{B8826D16-A15B-4A7D-8ED5-A53A68D6F81E}">
      <dgm:prSet/>
      <dgm:spPr/>
      <dgm:t>
        <a:bodyPr/>
        <a:lstStyle/>
        <a:p>
          <a:endParaRPr lang="en-US"/>
        </a:p>
      </dgm:t>
    </dgm:pt>
    <dgm:pt modelId="{45898FA2-0E7F-42A3-8970-47F54320ED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🚫 No Transaction Participation: No involvement in discussions, negotiations, or advice on investment terms.</a:t>
          </a:r>
        </a:p>
      </dgm:t>
    </dgm:pt>
    <dgm:pt modelId="{424F71E6-E775-4391-89AE-9BB96F797421}" type="parTrans" cxnId="{7778DAD6-CC1B-43CB-B7F3-8C685F82D6FC}">
      <dgm:prSet/>
      <dgm:spPr/>
      <dgm:t>
        <a:bodyPr/>
        <a:lstStyle/>
        <a:p>
          <a:endParaRPr lang="en-US"/>
        </a:p>
      </dgm:t>
    </dgm:pt>
    <dgm:pt modelId="{4A7E37B1-9302-43F6-8EFE-C4C75176D7FA}" type="sibTrans" cxnId="{7778DAD6-CC1B-43CB-B7F3-8C685F82D6FC}">
      <dgm:prSet/>
      <dgm:spPr/>
      <dgm:t>
        <a:bodyPr/>
        <a:lstStyle/>
        <a:p>
          <a:endParaRPr lang="en-US"/>
        </a:p>
      </dgm:t>
    </dgm:pt>
    <dgm:pt modelId="{BBC9274E-C546-4786-9D24-18C431617E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🙅‍♂️ No Further Contact: After the introduction, they cannot contact investors about the investment. </a:t>
          </a:r>
        </a:p>
      </dgm:t>
    </dgm:pt>
    <dgm:pt modelId="{CF14CDD9-E59F-4996-87E5-B9238DE8EDF0}" type="parTrans" cxnId="{A98BEA3E-9C4B-4A16-BC8A-C8A15B351B29}">
      <dgm:prSet/>
      <dgm:spPr/>
      <dgm:t>
        <a:bodyPr/>
        <a:lstStyle/>
        <a:p>
          <a:endParaRPr lang="en-US"/>
        </a:p>
      </dgm:t>
    </dgm:pt>
    <dgm:pt modelId="{69DDE79E-C484-414E-8C77-700E0A8312E3}" type="sibTrans" cxnId="{A98BEA3E-9C4B-4A16-BC8A-C8A15B351B29}">
      <dgm:prSet/>
      <dgm:spPr/>
      <dgm:t>
        <a:bodyPr/>
        <a:lstStyle/>
        <a:p>
          <a:endParaRPr lang="en-US"/>
        </a:p>
      </dgm:t>
    </dgm:pt>
    <dgm:pt modelId="{4E146015-4B18-4F6D-8444-8D9FBBA411B2}" type="pres">
      <dgm:prSet presAssocID="{0F513F75-782B-49BC-9255-0EEC0517D7D2}" presName="root" presStyleCnt="0">
        <dgm:presLayoutVars>
          <dgm:dir/>
          <dgm:resizeHandles val="exact"/>
        </dgm:presLayoutVars>
      </dgm:prSet>
      <dgm:spPr/>
    </dgm:pt>
    <dgm:pt modelId="{0F8B6F16-9AA2-47A8-AFDF-EAADBAFC218D}" type="pres">
      <dgm:prSet presAssocID="{179B42BB-92C7-4608-BA6C-4B62E82C8FFA}" presName="compNode" presStyleCnt="0"/>
      <dgm:spPr/>
    </dgm:pt>
    <dgm:pt modelId="{81ABF6D3-E1BA-4BF5-A10E-2849496E90B2}" type="pres">
      <dgm:prSet presAssocID="{179B42BB-92C7-4608-BA6C-4B62E82C8FF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01B71A6-8D89-48FE-B12E-FB5BE3E2ACB3}" type="pres">
      <dgm:prSet presAssocID="{179B42BB-92C7-4608-BA6C-4B62E82C8FFA}" presName="spaceRect" presStyleCnt="0"/>
      <dgm:spPr/>
    </dgm:pt>
    <dgm:pt modelId="{A617F82B-3ACA-4AE5-A141-2C938612344C}" type="pres">
      <dgm:prSet presAssocID="{179B42BB-92C7-4608-BA6C-4B62E82C8FFA}" presName="textRect" presStyleLbl="revTx" presStyleIdx="0" presStyleCnt="5">
        <dgm:presLayoutVars>
          <dgm:chMax val="1"/>
          <dgm:chPref val="1"/>
        </dgm:presLayoutVars>
      </dgm:prSet>
      <dgm:spPr/>
    </dgm:pt>
    <dgm:pt modelId="{E9D8398C-88BF-4F94-AE37-430487EBB133}" type="pres">
      <dgm:prSet presAssocID="{9F00A8AD-FD72-45BD-8EFA-FE20BEEA5852}" presName="sibTrans" presStyleCnt="0"/>
      <dgm:spPr/>
    </dgm:pt>
    <dgm:pt modelId="{D87C065B-FBED-47DD-B7D0-F494DD1D25AA}" type="pres">
      <dgm:prSet presAssocID="{F5FFFEDD-AC10-4CEA-B63C-4C5156366284}" presName="compNode" presStyleCnt="0"/>
      <dgm:spPr/>
    </dgm:pt>
    <dgm:pt modelId="{668DE2A7-C72A-48A7-ADFE-60D82223C217}" type="pres">
      <dgm:prSet presAssocID="{F5FFFEDD-AC10-4CEA-B63C-4C515636628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DC6EE4F6-6FE2-49CB-A048-F01E19BC2898}" type="pres">
      <dgm:prSet presAssocID="{F5FFFEDD-AC10-4CEA-B63C-4C5156366284}" presName="spaceRect" presStyleCnt="0"/>
      <dgm:spPr/>
    </dgm:pt>
    <dgm:pt modelId="{42451AF0-D6EC-4035-A3B6-B9FB7E9AAADA}" type="pres">
      <dgm:prSet presAssocID="{F5FFFEDD-AC10-4CEA-B63C-4C5156366284}" presName="textRect" presStyleLbl="revTx" presStyleIdx="1" presStyleCnt="5">
        <dgm:presLayoutVars>
          <dgm:chMax val="1"/>
          <dgm:chPref val="1"/>
        </dgm:presLayoutVars>
      </dgm:prSet>
      <dgm:spPr/>
    </dgm:pt>
    <dgm:pt modelId="{711ECB51-D864-4804-A7D4-3ED00C5C2B1E}" type="pres">
      <dgm:prSet presAssocID="{1A3A6969-D928-4E8F-BEA7-022FAFD8081F}" presName="sibTrans" presStyleCnt="0"/>
      <dgm:spPr/>
    </dgm:pt>
    <dgm:pt modelId="{B1A2DB08-3961-4B30-99FE-BCDE2331A1CD}" type="pres">
      <dgm:prSet presAssocID="{4E5EC3C1-932D-427E-BEC6-FD1A54A92490}" presName="compNode" presStyleCnt="0"/>
      <dgm:spPr/>
    </dgm:pt>
    <dgm:pt modelId="{08FB241C-939A-42BE-82F9-097C826CDEC1}" type="pres">
      <dgm:prSet presAssocID="{4E5EC3C1-932D-427E-BEC6-FD1A54A9249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7CE87AB-DC9B-4D0A-A93E-F0A3BF1D0E3F}" type="pres">
      <dgm:prSet presAssocID="{4E5EC3C1-932D-427E-BEC6-FD1A54A92490}" presName="spaceRect" presStyleCnt="0"/>
      <dgm:spPr/>
    </dgm:pt>
    <dgm:pt modelId="{5294C9F7-6DB4-44A7-B135-53EC11A9E8A4}" type="pres">
      <dgm:prSet presAssocID="{4E5EC3C1-932D-427E-BEC6-FD1A54A92490}" presName="textRect" presStyleLbl="revTx" presStyleIdx="2" presStyleCnt="5">
        <dgm:presLayoutVars>
          <dgm:chMax val="1"/>
          <dgm:chPref val="1"/>
        </dgm:presLayoutVars>
      </dgm:prSet>
      <dgm:spPr/>
    </dgm:pt>
    <dgm:pt modelId="{44F00762-202D-4F57-B7A0-4DC613FC7074}" type="pres">
      <dgm:prSet presAssocID="{BB3C0B32-2232-4BCD-8689-13DFCC04C986}" presName="sibTrans" presStyleCnt="0"/>
      <dgm:spPr/>
    </dgm:pt>
    <dgm:pt modelId="{F92EA171-AAC8-4FB1-A416-1AD8534F226B}" type="pres">
      <dgm:prSet presAssocID="{45898FA2-0E7F-42A3-8970-47F54320EDA3}" presName="compNode" presStyleCnt="0"/>
      <dgm:spPr/>
    </dgm:pt>
    <dgm:pt modelId="{575D08C5-A613-40B6-B940-F6CD5D3E8013}" type="pres">
      <dgm:prSet presAssocID="{45898FA2-0E7F-42A3-8970-47F54320EDA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48D0793F-C549-489C-BD87-F18DDD2456A0}" type="pres">
      <dgm:prSet presAssocID="{45898FA2-0E7F-42A3-8970-47F54320EDA3}" presName="spaceRect" presStyleCnt="0"/>
      <dgm:spPr/>
    </dgm:pt>
    <dgm:pt modelId="{ADD5EAD4-B7CF-490E-A265-6EA067F65A64}" type="pres">
      <dgm:prSet presAssocID="{45898FA2-0E7F-42A3-8970-47F54320EDA3}" presName="textRect" presStyleLbl="revTx" presStyleIdx="3" presStyleCnt="5">
        <dgm:presLayoutVars>
          <dgm:chMax val="1"/>
          <dgm:chPref val="1"/>
        </dgm:presLayoutVars>
      </dgm:prSet>
      <dgm:spPr/>
    </dgm:pt>
    <dgm:pt modelId="{D26271C8-1915-4C7E-ACF7-8EDEE3F087AF}" type="pres">
      <dgm:prSet presAssocID="{4A7E37B1-9302-43F6-8EFE-C4C75176D7FA}" presName="sibTrans" presStyleCnt="0"/>
      <dgm:spPr/>
    </dgm:pt>
    <dgm:pt modelId="{96C6F771-FCE9-4D39-B268-D21E9FC72890}" type="pres">
      <dgm:prSet presAssocID="{BBC9274E-C546-4786-9D24-18C431617E90}" presName="compNode" presStyleCnt="0"/>
      <dgm:spPr/>
    </dgm:pt>
    <dgm:pt modelId="{21D901C9-936F-4CF6-A7F8-8518C92C11D8}" type="pres">
      <dgm:prSet presAssocID="{BBC9274E-C546-4786-9D24-18C431617E9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38CF43A7-0E37-4653-834B-8A03554861E4}" type="pres">
      <dgm:prSet presAssocID="{BBC9274E-C546-4786-9D24-18C431617E90}" presName="spaceRect" presStyleCnt="0"/>
      <dgm:spPr/>
    </dgm:pt>
    <dgm:pt modelId="{021268E7-B809-4F98-BBE9-8E95A89A5459}" type="pres">
      <dgm:prSet presAssocID="{BBC9274E-C546-4786-9D24-18C431617E90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57D0308-4B51-47A4-9B03-DE5767658E8C}" type="presOf" srcId="{F5FFFEDD-AC10-4CEA-B63C-4C5156366284}" destId="{42451AF0-D6EC-4035-A3B6-B9FB7E9AAADA}" srcOrd="0" destOrd="0" presId="urn:microsoft.com/office/officeart/2018/2/layout/IconLabelList"/>
    <dgm:cxn modelId="{B8826D16-A15B-4A7D-8ED5-A53A68D6F81E}" srcId="{0F513F75-782B-49BC-9255-0EEC0517D7D2}" destId="{4E5EC3C1-932D-427E-BEC6-FD1A54A92490}" srcOrd="2" destOrd="0" parTransId="{E3E7AF4C-D49F-4350-867C-FCE2517D60D4}" sibTransId="{BB3C0B32-2232-4BCD-8689-13DFCC04C986}"/>
    <dgm:cxn modelId="{A98BEA3E-9C4B-4A16-BC8A-C8A15B351B29}" srcId="{0F513F75-782B-49BC-9255-0EEC0517D7D2}" destId="{BBC9274E-C546-4786-9D24-18C431617E90}" srcOrd="4" destOrd="0" parTransId="{CF14CDD9-E59F-4996-87E5-B9238DE8EDF0}" sibTransId="{69DDE79E-C484-414E-8C77-700E0A8312E3}"/>
    <dgm:cxn modelId="{B504F2A5-1D6A-426D-9C9B-02A6441B1FC5}" type="presOf" srcId="{45898FA2-0E7F-42A3-8970-47F54320EDA3}" destId="{ADD5EAD4-B7CF-490E-A265-6EA067F65A64}" srcOrd="0" destOrd="0" presId="urn:microsoft.com/office/officeart/2018/2/layout/IconLabelList"/>
    <dgm:cxn modelId="{C0A491A7-5759-4389-A68C-61FBAD1B71F6}" srcId="{0F513F75-782B-49BC-9255-0EEC0517D7D2}" destId="{179B42BB-92C7-4608-BA6C-4B62E82C8FFA}" srcOrd="0" destOrd="0" parTransId="{8B394995-3D33-496F-BB37-648C0747DE2D}" sibTransId="{9F00A8AD-FD72-45BD-8EFA-FE20BEEA5852}"/>
    <dgm:cxn modelId="{A448FDAB-2478-4565-8C4A-334CFD80C613}" srcId="{0F513F75-782B-49BC-9255-0EEC0517D7D2}" destId="{F5FFFEDD-AC10-4CEA-B63C-4C5156366284}" srcOrd="1" destOrd="0" parTransId="{7DECB119-895D-4971-B13D-4AB246C84281}" sibTransId="{1A3A6969-D928-4E8F-BEA7-022FAFD8081F}"/>
    <dgm:cxn modelId="{AA139BB9-6876-4F79-8D0F-CF7AE3E88170}" type="presOf" srcId="{0F513F75-782B-49BC-9255-0EEC0517D7D2}" destId="{4E146015-4B18-4F6D-8444-8D9FBBA411B2}" srcOrd="0" destOrd="0" presId="urn:microsoft.com/office/officeart/2018/2/layout/IconLabelList"/>
    <dgm:cxn modelId="{AB2E94C2-07AB-475E-ACD3-88CDF0A80E52}" type="presOf" srcId="{4E5EC3C1-932D-427E-BEC6-FD1A54A92490}" destId="{5294C9F7-6DB4-44A7-B135-53EC11A9E8A4}" srcOrd="0" destOrd="0" presId="urn:microsoft.com/office/officeart/2018/2/layout/IconLabelList"/>
    <dgm:cxn modelId="{7778DAD6-CC1B-43CB-B7F3-8C685F82D6FC}" srcId="{0F513F75-782B-49BC-9255-0EEC0517D7D2}" destId="{45898FA2-0E7F-42A3-8970-47F54320EDA3}" srcOrd="3" destOrd="0" parTransId="{424F71E6-E775-4391-89AE-9BB96F797421}" sibTransId="{4A7E37B1-9302-43F6-8EFE-C4C75176D7FA}"/>
    <dgm:cxn modelId="{54176EEC-D437-4B8C-84B9-4DD2608F9362}" type="presOf" srcId="{179B42BB-92C7-4608-BA6C-4B62E82C8FFA}" destId="{A617F82B-3ACA-4AE5-A141-2C938612344C}" srcOrd="0" destOrd="0" presId="urn:microsoft.com/office/officeart/2018/2/layout/IconLabelList"/>
    <dgm:cxn modelId="{7CCE23F6-DABC-46ED-AF6A-8004AD93A5DF}" type="presOf" srcId="{BBC9274E-C546-4786-9D24-18C431617E90}" destId="{021268E7-B809-4F98-BBE9-8E95A89A5459}" srcOrd="0" destOrd="0" presId="urn:microsoft.com/office/officeart/2018/2/layout/IconLabelList"/>
    <dgm:cxn modelId="{47ECEBBD-E98D-424A-B0B0-AA23AE8216B2}" type="presParOf" srcId="{4E146015-4B18-4F6D-8444-8D9FBBA411B2}" destId="{0F8B6F16-9AA2-47A8-AFDF-EAADBAFC218D}" srcOrd="0" destOrd="0" presId="urn:microsoft.com/office/officeart/2018/2/layout/IconLabelList"/>
    <dgm:cxn modelId="{C201624A-71EE-412C-8435-9D2D52780610}" type="presParOf" srcId="{0F8B6F16-9AA2-47A8-AFDF-EAADBAFC218D}" destId="{81ABF6D3-E1BA-4BF5-A10E-2849496E90B2}" srcOrd="0" destOrd="0" presId="urn:microsoft.com/office/officeart/2018/2/layout/IconLabelList"/>
    <dgm:cxn modelId="{172C4222-D896-4024-99AA-3701FE9D7543}" type="presParOf" srcId="{0F8B6F16-9AA2-47A8-AFDF-EAADBAFC218D}" destId="{501B71A6-8D89-48FE-B12E-FB5BE3E2ACB3}" srcOrd="1" destOrd="0" presId="urn:microsoft.com/office/officeart/2018/2/layout/IconLabelList"/>
    <dgm:cxn modelId="{CA205409-1922-4F02-985C-AD9823A8EC54}" type="presParOf" srcId="{0F8B6F16-9AA2-47A8-AFDF-EAADBAFC218D}" destId="{A617F82B-3ACA-4AE5-A141-2C938612344C}" srcOrd="2" destOrd="0" presId="urn:microsoft.com/office/officeart/2018/2/layout/IconLabelList"/>
    <dgm:cxn modelId="{5E63973A-037E-4C5B-B55A-74310540A2AF}" type="presParOf" srcId="{4E146015-4B18-4F6D-8444-8D9FBBA411B2}" destId="{E9D8398C-88BF-4F94-AE37-430487EBB133}" srcOrd="1" destOrd="0" presId="urn:microsoft.com/office/officeart/2018/2/layout/IconLabelList"/>
    <dgm:cxn modelId="{A9241AB2-4F94-425C-9E9D-23C3C3E8AB4B}" type="presParOf" srcId="{4E146015-4B18-4F6D-8444-8D9FBBA411B2}" destId="{D87C065B-FBED-47DD-B7D0-F494DD1D25AA}" srcOrd="2" destOrd="0" presId="urn:microsoft.com/office/officeart/2018/2/layout/IconLabelList"/>
    <dgm:cxn modelId="{4EC05F3C-F926-4661-AF94-FA45C442F812}" type="presParOf" srcId="{D87C065B-FBED-47DD-B7D0-F494DD1D25AA}" destId="{668DE2A7-C72A-48A7-ADFE-60D82223C217}" srcOrd="0" destOrd="0" presId="urn:microsoft.com/office/officeart/2018/2/layout/IconLabelList"/>
    <dgm:cxn modelId="{11B8BF9E-5949-4729-B54F-EA5E0692D80A}" type="presParOf" srcId="{D87C065B-FBED-47DD-B7D0-F494DD1D25AA}" destId="{DC6EE4F6-6FE2-49CB-A048-F01E19BC2898}" srcOrd="1" destOrd="0" presId="urn:microsoft.com/office/officeart/2018/2/layout/IconLabelList"/>
    <dgm:cxn modelId="{27D71968-1907-49AC-A208-8DA8A83DDE41}" type="presParOf" srcId="{D87C065B-FBED-47DD-B7D0-F494DD1D25AA}" destId="{42451AF0-D6EC-4035-A3B6-B9FB7E9AAADA}" srcOrd="2" destOrd="0" presId="urn:microsoft.com/office/officeart/2018/2/layout/IconLabelList"/>
    <dgm:cxn modelId="{BA8407DF-71E1-4088-8677-4BF95C08731D}" type="presParOf" srcId="{4E146015-4B18-4F6D-8444-8D9FBBA411B2}" destId="{711ECB51-D864-4804-A7D4-3ED00C5C2B1E}" srcOrd="3" destOrd="0" presId="urn:microsoft.com/office/officeart/2018/2/layout/IconLabelList"/>
    <dgm:cxn modelId="{06350EBB-9498-44AF-AF65-F20E7DD289C0}" type="presParOf" srcId="{4E146015-4B18-4F6D-8444-8D9FBBA411B2}" destId="{B1A2DB08-3961-4B30-99FE-BCDE2331A1CD}" srcOrd="4" destOrd="0" presId="urn:microsoft.com/office/officeart/2018/2/layout/IconLabelList"/>
    <dgm:cxn modelId="{380829CF-79A4-465D-9955-04A149C5C066}" type="presParOf" srcId="{B1A2DB08-3961-4B30-99FE-BCDE2331A1CD}" destId="{08FB241C-939A-42BE-82F9-097C826CDEC1}" srcOrd="0" destOrd="0" presId="urn:microsoft.com/office/officeart/2018/2/layout/IconLabelList"/>
    <dgm:cxn modelId="{6540A504-9ECA-48DB-8E88-CE17A7829288}" type="presParOf" srcId="{B1A2DB08-3961-4B30-99FE-BCDE2331A1CD}" destId="{37CE87AB-DC9B-4D0A-A93E-F0A3BF1D0E3F}" srcOrd="1" destOrd="0" presId="urn:microsoft.com/office/officeart/2018/2/layout/IconLabelList"/>
    <dgm:cxn modelId="{9C03786E-482B-4B21-8913-D6962C767564}" type="presParOf" srcId="{B1A2DB08-3961-4B30-99FE-BCDE2331A1CD}" destId="{5294C9F7-6DB4-44A7-B135-53EC11A9E8A4}" srcOrd="2" destOrd="0" presId="urn:microsoft.com/office/officeart/2018/2/layout/IconLabelList"/>
    <dgm:cxn modelId="{7B75CFE7-E9DF-4DAB-8D22-3376E8E4E271}" type="presParOf" srcId="{4E146015-4B18-4F6D-8444-8D9FBBA411B2}" destId="{44F00762-202D-4F57-B7A0-4DC613FC7074}" srcOrd="5" destOrd="0" presId="urn:microsoft.com/office/officeart/2018/2/layout/IconLabelList"/>
    <dgm:cxn modelId="{A5B94132-C990-48B1-B8D3-10985CF3EA2B}" type="presParOf" srcId="{4E146015-4B18-4F6D-8444-8D9FBBA411B2}" destId="{F92EA171-AAC8-4FB1-A416-1AD8534F226B}" srcOrd="6" destOrd="0" presId="urn:microsoft.com/office/officeart/2018/2/layout/IconLabelList"/>
    <dgm:cxn modelId="{82F7C277-CC79-43C4-8E3A-C6813B16C85A}" type="presParOf" srcId="{F92EA171-AAC8-4FB1-A416-1AD8534F226B}" destId="{575D08C5-A613-40B6-B940-F6CD5D3E8013}" srcOrd="0" destOrd="0" presId="urn:microsoft.com/office/officeart/2018/2/layout/IconLabelList"/>
    <dgm:cxn modelId="{7ABF0B38-3567-4891-AB8A-B5821F2C98CB}" type="presParOf" srcId="{F92EA171-AAC8-4FB1-A416-1AD8534F226B}" destId="{48D0793F-C549-489C-BD87-F18DDD2456A0}" srcOrd="1" destOrd="0" presId="urn:microsoft.com/office/officeart/2018/2/layout/IconLabelList"/>
    <dgm:cxn modelId="{969C5242-3158-47E7-8DF1-7B0801B6647D}" type="presParOf" srcId="{F92EA171-AAC8-4FB1-A416-1AD8534F226B}" destId="{ADD5EAD4-B7CF-490E-A265-6EA067F65A64}" srcOrd="2" destOrd="0" presId="urn:microsoft.com/office/officeart/2018/2/layout/IconLabelList"/>
    <dgm:cxn modelId="{3569F967-A100-4F4D-AEF4-D8B03A432E62}" type="presParOf" srcId="{4E146015-4B18-4F6D-8444-8D9FBBA411B2}" destId="{D26271C8-1915-4C7E-ACF7-8EDEE3F087AF}" srcOrd="7" destOrd="0" presId="urn:microsoft.com/office/officeart/2018/2/layout/IconLabelList"/>
    <dgm:cxn modelId="{5FB9846A-4AC9-43F6-9ABF-C3F942CE6800}" type="presParOf" srcId="{4E146015-4B18-4F6D-8444-8D9FBBA411B2}" destId="{96C6F771-FCE9-4D39-B268-D21E9FC72890}" srcOrd="8" destOrd="0" presId="urn:microsoft.com/office/officeart/2018/2/layout/IconLabelList"/>
    <dgm:cxn modelId="{B2E3B899-89A1-47F2-8A60-8E36EDF29D96}" type="presParOf" srcId="{96C6F771-FCE9-4D39-B268-D21E9FC72890}" destId="{21D901C9-936F-4CF6-A7F8-8518C92C11D8}" srcOrd="0" destOrd="0" presId="urn:microsoft.com/office/officeart/2018/2/layout/IconLabelList"/>
    <dgm:cxn modelId="{379396D0-0D96-4101-A384-3DF1F9380C38}" type="presParOf" srcId="{96C6F771-FCE9-4D39-B268-D21E9FC72890}" destId="{38CF43A7-0E37-4653-834B-8A03554861E4}" srcOrd="1" destOrd="0" presId="urn:microsoft.com/office/officeart/2018/2/layout/IconLabelList"/>
    <dgm:cxn modelId="{AB39618E-5E8B-48C8-94AC-553E01C6AEBB}" type="presParOf" srcId="{96C6F771-FCE9-4D39-B268-D21E9FC72890}" destId="{021268E7-B809-4F98-BBE9-8E95A89A545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BF6D3-E1BA-4BF5-A10E-2849496E90B2}">
      <dsp:nvSpPr>
        <dsp:cNvPr id="0" name=""/>
        <dsp:cNvSpPr/>
      </dsp:nvSpPr>
      <dsp:spPr>
        <a:xfrm>
          <a:off x="783931" y="352589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7F82B-3ACA-4AE5-A141-2C938612344C}">
      <dsp:nvSpPr>
        <dsp:cNvPr id="0" name=""/>
        <dsp:cNvSpPr/>
      </dsp:nvSpPr>
      <dsp:spPr>
        <a:xfrm>
          <a:off x="288931" y="1460723"/>
          <a:ext cx="18000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Tier I Finders</a:t>
          </a:r>
          <a:endParaRPr lang="en-US" sz="1100" kern="1200"/>
        </a:p>
      </dsp:txBody>
      <dsp:txXfrm>
        <a:off x="288931" y="1460723"/>
        <a:ext cx="1800000" cy="877500"/>
      </dsp:txXfrm>
    </dsp:sp>
    <dsp:sp modelId="{668DE2A7-C72A-48A7-ADFE-60D82223C217}">
      <dsp:nvSpPr>
        <dsp:cNvPr id="0" name=""/>
        <dsp:cNvSpPr/>
      </dsp:nvSpPr>
      <dsp:spPr>
        <a:xfrm>
          <a:off x="2898931" y="352589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51AF0-D6EC-4035-A3B6-B9FB7E9AAADA}">
      <dsp:nvSpPr>
        <dsp:cNvPr id="0" name=""/>
        <dsp:cNvSpPr/>
      </dsp:nvSpPr>
      <dsp:spPr>
        <a:xfrm>
          <a:off x="2403931" y="1460723"/>
          <a:ext cx="18000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u="sng" kern="1200"/>
            <a:t>Services Allowed</a:t>
          </a:r>
          <a:r>
            <a:rPr lang="en-US" sz="1100" kern="1200"/>
            <a:t>:</a:t>
          </a:r>
        </a:p>
      </dsp:txBody>
      <dsp:txXfrm>
        <a:off x="2403931" y="1460723"/>
        <a:ext cx="1800000" cy="877500"/>
      </dsp:txXfrm>
    </dsp:sp>
    <dsp:sp modelId="{08FB241C-939A-42BE-82F9-097C826CDEC1}">
      <dsp:nvSpPr>
        <dsp:cNvPr id="0" name=""/>
        <dsp:cNvSpPr/>
      </dsp:nvSpPr>
      <dsp:spPr>
        <a:xfrm>
          <a:off x="5013931" y="352589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4C9F7-6DB4-44A7-B135-53EC11A9E8A4}">
      <dsp:nvSpPr>
        <dsp:cNvPr id="0" name=""/>
        <dsp:cNvSpPr/>
      </dsp:nvSpPr>
      <dsp:spPr>
        <a:xfrm>
          <a:off x="4518931" y="1460723"/>
          <a:ext cx="18000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🔗 Introduction Only: They can provide a list of potential investors and make introductions but can’t engage further.</a:t>
          </a:r>
        </a:p>
      </dsp:txBody>
      <dsp:txXfrm>
        <a:off x="4518931" y="1460723"/>
        <a:ext cx="1800000" cy="877500"/>
      </dsp:txXfrm>
    </dsp:sp>
    <dsp:sp modelId="{575D08C5-A613-40B6-B940-F6CD5D3E8013}">
      <dsp:nvSpPr>
        <dsp:cNvPr id="0" name=""/>
        <dsp:cNvSpPr/>
      </dsp:nvSpPr>
      <dsp:spPr>
        <a:xfrm>
          <a:off x="7128931" y="352589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5EAD4-B7CF-490E-A265-6EA067F65A64}">
      <dsp:nvSpPr>
        <dsp:cNvPr id="0" name=""/>
        <dsp:cNvSpPr/>
      </dsp:nvSpPr>
      <dsp:spPr>
        <a:xfrm>
          <a:off x="6633931" y="1460723"/>
          <a:ext cx="18000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🚫 No Transaction Participation: No involvement in discussions, negotiations, or advice on investment terms.</a:t>
          </a:r>
        </a:p>
      </dsp:txBody>
      <dsp:txXfrm>
        <a:off x="6633931" y="1460723"/>
        <a:ext cx="1800000" cy="877500"/>
      </dsp:txXfrm>
    </dsp:sp>
    <dsp:sp modelId="{21D901C9-936F-4CF6-A7F8-8518C92C11D8}">
      <dsp:nvSpPr>
        <dsp:cNvPr id="0" name=""/>
        <dsp:cNvSpPr/>
      </dsp:nvSpPr>
      <dsp:spPr>
        <a:xfrm>
          <a:off x="9243931" y="352589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268E7-B809-4F98-BBE9-8E95A89A5459}">
      <dsp:nvSpPr>
        <dsp:cNvPr id="0" name=""/>
        <dsp:cNvSpPr/>
      </dsp:nvSpPr>
      <dsp:spPr>
        <a:xfrm>
          <a:off x="8748931" y="1460723"/>
          <a:ext cx="18000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🙅‍♂️ No Further Contact: After the introduction, they cannot contact investors about the investment. </a:t>
          </a:r>
        </a:p>
      </dsp:txBody>
      <dsp:txXfrm>
        <a:off x="8748931" y="1460723"/>
        <a:ext cx="1800000" cy="87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329EF-DB16-4231-B79E-17A308BABF1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E5717-A123-4E28-9340-252C220A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5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459A-39C0-4BC4-D6CB-369D2182F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191D5-0086-5C4A-3129-873E40A54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ABEF9-6F1C-7CF5-D49F-B1FA908DE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3E60-D849-4A8F-8988-3793AEF40DC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F09B0-2447-8CB3-6E0E-C603D825A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1AB5A-3DC2-FEE1-E503-1356BF28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AA9D-E537-49A8-96CD-3786F598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3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622DC-DA22-5D0A-644C-030B23693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D40C9-24D5-C350-86DD-20AFC1FC2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13BE3-981C-2D55-FA92-93B3E942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3E60-D849-4A8F-8988-3793AEF40DC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70936-71FE-7BE9-7EDB-0DB749A8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8C536-59AB-3E13-ED7B-1D90EB21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AA9D-E537-49A8-96CD-3786F598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1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DB33F4-9060-E919-C3FC-122513C9C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EE32D-933E-ADA1-6718-4605129A6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B8D75-12D1-D457-9CAE-8CE6B3D82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3E60-D849-4A8F-8988-3793AEF40DC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236D-F4CB-B61D-7FC7-8C762DAA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0184D-1671-001E-33AC-2C25BF43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AA9D-E537-49A8-96CD-3786F598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9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82753-E6E3-8BCB-939E-D3ABC69B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4D17-040D-FF82-26C7-1896D8AE6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EAD4D-77DC-5456-EB8B-DDEA4E09F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3E60-D849-4A8F-8988-3793AEF40DC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C40DF-88B9-58B5-A02F-998693A3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9CDC2-D7A8-9250-A2E8-0A7F1BDF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AA9D-E537-49A8-96CD-3786F598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5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8E7C4-4B38-B528-AC73-F20A860B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0A89B-4F89-E0A4-54B3-28BCF13E0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E33E1-1BE3-A8CF-3082-081283C6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3E60-D849-4A8F-8988-3793AEF40DC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62A2F-68FD-FC6B-DF09-F842D6D5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0EAF6-0D40-C86F-B2C9-B6939DEE1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AA9D-E537-49A8-96CD-3786F598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9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DFC38-6155-BEB2-3A73-694368D81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62BD5-9A5D-E4F3-0B21-549C28F2E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52812-C3AD-9763-5893-9A10A3B64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8C33C-7571-3A36-61BD-EE3CBE69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3E60-D849-4A8F-8988-3793AEF40DC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33FB6-1046-858F-507D-2E7C8060D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6EA94-2F4E-4306-4671-DC790EC2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AA9D-E537-49A8-96CD-3786F598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9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7ADC5-6327-CF95-EDFE-EAE64D2BD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4E9CD-D83F-4672-7FD7-A5E079455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EE5F7-C437-A369-2C1D-03C072261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29979-BCA3-EBC5-3B4C-8C52CEA2A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D2D5DD-3593-0992-2F78-FA1F91601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926E9-40D1-692E-ABD2-AD625F91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3E60-D849-4A8F-8988-3793AEF40DC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00B04E-5132-C68E-0EFB-79501192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80FDE1-6174-70C0-611B-111775E3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AA9D-E537-49A8-96CD-3786F598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7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A111E-9F2C-7765-6F42-0B485A25D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065F5-3F2C-DC7A-FBA6-C4F1AF8F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3E60-D849-4A8F-8988-3793AEF40DC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74D73-27F8-CF3C-B7B3-F6EE7DF0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3E68D-F4AA-8DF2-80E9-6A053C093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AA9D-E537-49A8-96CD-3786F598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8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20FCE8-D208-0318-A6D7-62A0F699A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3E60-D849-4A8F-8988-3793AEF40DC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9BF27-59DB-423E-3C9C-FDF96F5E6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794D-1EDE-B82D-1168-6BEB31E8A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AA9D-E537-49A8-96CD-3786F598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5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4CA04-796F-0C0B-F40C-767A2917E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28780-505F-56B0-F3E7-015E88F3D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2A516-C61F-74CE-A9FA-A0747B2EA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79236-70B4-E7ED-4DDC-1668CE95E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3E60-D849-4A8F-8988-3793AEF40DC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B0E1B-934B-8C5F-A8E2-1CB449FF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43CBF-27C9-33FB-CD05-467E50485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AA9D-E537-49A8-96CD-3786F598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C0E7-175C-D003-26FC-333738A1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EB307F-E11A-C256-62A9-96962F86D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243EE-4F4B-4CC1-4472-D521A3F66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FBAEF-C087-B4D0-2C18-53B08C870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3E60-D849-4A8F-8988-3793AEF40DC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57EF9-F283-973E-F0A5-5E9B186E9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32AC7-7ADA-A6CC-4DBA-855FF1D4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AA9D-E537-49A8-96CD-3786F598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3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ECAB6E-44CE-832C-8540-289D1ADC1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87788-125D-9E38-CAEE-2CD04B197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531B6-4F60-CDAB-7361-BAD233554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303E60-D849-4A8F-8988-3793AEF40DC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B342F-6257-1E48-4329-AC02F07D7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A531E-D576-CB54-B1DC-E89F96E3C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4EAA9D-E537-49A8-96CD-3786F598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1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kaliser@kaliserlaw.co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256" y="943408"/>
            <a:ext cx="4771740" cy="5916483"/>
            <a:chOff x="11130384" y="1415111"/>
            <a:chExt cx="7157610" cy="8874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74238" y="4990431"/>
              <a:ext cx="6113756" cy="52994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0384" y="9672745"/>
              <a:ext cx="5798746" cy="6113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130384" y="3503100"/>
              <a:ext cx="5800725" cy="6320790"/>
            </a:xfrm>
            <a:custGeom>
              <a:avLst/>
              <a:gdLst/>
              <a:ahLst/>
              <a:cxnLst/>
              <a:rect l="l" t="t" r="r" b="b"/>
              <a:pathLst>
                <a:path w="5800725" h="6320790">
                  <a:moveTo>
                    <a:pt x="0" y="0"/>
                  </a:moveTo>
                  <a:lnTo>
                    <a:pt x="5800302" y="0"/>
                  </a:lnTo>
                  <a:lnTo>
                    <a:pt x="5800302" y="6320791"/>
                  </a:lnTo>
                  <a:lnTo>
                    <a:pt x="0" y="6320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1531841" y="1415111"/>
              <a:ext cx="4874895" cy="4851400"/>
            </a:xfrm>
            <a:custGeom>
              <a:avLst/>
              <a:gdLst/>
              <a:ahLst/>
              <a:cxnLst/>
              <a:rect l="l" t="t" r="r" b="b"/>
              <a:pathLst>
                <a:path w="4874894" h="4851400">
                  <a:moveTo>
                    <a:pt x="2864578" y="25399"/>
                  </a:moveTo>
                  <a:lnTo>
                    <a:pt x="2010030" y="25399"/>
                  </a:lnTo>
                  <a:lnTo>
                    <a:pt x="2103121" y="0"/>
                  </a:lnTo>
                  <a:lnTo>
                    <a:pt x="2771485" y="0"/>
                  </a:lnTo>
                  <a:lnTo>
                    <a:pt x="2864578" y="25399"/>
                  </a:lnTo>
                  <a:close/>
                </a:path>
                <a:path w="4874894" h="4851400">
                  <a:moveTo>
                    <a:pt x="2864578" y="4825999"/>
                  </a:moveTo>
                  <a:lnTo>
                    <a:pt x="2010027" y="4825999"/>
                  </a:lnTo>
                  <a:lnTo>
                    <a:pt x="1650281" y="4724399"/>
                  </a:lnTo>
                  <a:lnTo>
                    <a:pt x="1563854" y="4698999"/>
                  </a:lnTo>
                  <a:lnTo>
                    <a:pt x="1521215" y="4673599"/>
                  </a:lnTo>
                  <a:lnTo>
                    <a:pt x="1437132" y="4648199"/>
                  </a:lnTo>
                  <a:lnTo>
                    <a:pt x="1395705" y="4622799"/>
                  </a:lnTo>
                  <a:lnTo>
                    <a:pt x="1354700" y="4610099"/>
                  </a:lnTo>
                  <a:lnTo>
                    <a:pt x="1273990" y="4559299"/>
                  </a:lnTo>
                  <a:lnTo>
                    <a:pt x="1234303" y="4533899"/>
                  </a:lnTo>
                  <a:lnTo>
                    <a:pt x="1195073" y="4521199"/>
                  </a:lnTo>
                  <a:lnTo>
                    <a:pt x="1118019" y="4470399"/>
                  </a:lnTo>
                  <a:lnTo>
                    <a:pt x="1042899" y="4419599"/>
                  </a:lnTo>
                  <a:lnTo>
                    <a:pt x="969785" y="4368799"/>
                  </a:lnTo>
                  <a:lnTo>
                    <a:pt x="934001" y="4343399"/>
                  </a:lnTo>
                  <a:lnTo>
                    <a:pt x="898746" y="4305299"/>
                  </a:lnTo>
                  <a:lnTo>
                    <a:pt x="864027" y="4279899"/>
                  </a:lnTo>
                  <a:lnTo>
                    <a:pt x="829854" y="4254499"/>
                  </a:lnTo>
                  <a:lnTo>
                    <a:pt x="796235" y="4216399"/>
                  </a:lnTo>
                  <a:lnTo>
                    <a:pt x="763179" y="4190999"/>
                  </a:lnTo>
                  <a:lnTo>
                    <a:pt x="730695" y="4152899"/>
                  </a:lnTo>
                  <a:lnTo>
                    <a:pt x="698791" y="4127499"/>
                  </a:lnTo>
                  <a:lnTo>
                    <a:pt x="667478" y="4089399"/>
                  </a:lnTo>
                  <a:lnTo>
                    <a:pt x="636763" y="4063999"/>
                  </a:lnTo>
                  <a:lnTo>
                    <a:pt x="606655" y="4025899"/>
                  </a:lnTo>
                  <a:lnTo>
                    <a:pt x="577164" y="3987799"/>
                  </a:lnTo>
                  <a:lnTo>
                    <a:pt x="548298" y="3962399"/>
                  </a:lnTo>
                  <a:lnTo>
                    <a:pt x="520065" y="3924299"/>
                  </a:lnTo>
                  <a:lnTo>
                    <a:pt x="492476" y="3886199"/>
                  </a:lnTo>
                  <a:lnTo>
                    <a:pt x="465538" y="3848099"/>
                  </a:lnTo>
                  <a:lnTo>
                    <a:pt x="439260" y="3809999"/>
                  </a:lnTo>
                  <a:lnTo>
                    <a:pt x="413652" y="3771899"/>
                  </a:lnTo>
                  <a:lnTo>
                    <a:pt x="388721" y="3733799"/>
                  </a:lnTo>
                  <a:lnTo>
                    <a:pt x="364478" y="3695699"/>
                  </a:lnTo>
                  <a:lnTo>
                    <a:pt x="340930" y="3657599"/>
                  </a:lnTo>
                  <a:lnTo>
                    <a:pt x="318088" y="3619499"/>
                  </a:lnTo>
                  <a:lnTo>
                    <a:pt x="295958" y="3581399"/>
                  </a:lnTo>
                  <a:lnTo>
                    <a:pt x="274551" y="3543299"/>
                  </a:lnTo>
                  <a:lnTo>
                    <a:pt x="253875" y="3505199"/>
                  </a:lnTo>
                  <a:lnTo>
                    <a:pt x="233939" y="3467099"/>
                  </a:lnTo>
                  <a:lnTo>
                    <a:pt x="214752" y="3416299"/>
                  </a:lnTo>
                  <a:lnTo>
                    <a:pt x="196323" y="3378199"/>
                  </a:lnTo>
                  <a:lnTo>
                    <a:pt x="178660" y="3340099"/>
                  </a:lnTo>
                  <a:lnTo>
                    <a:pt x="161773" y="3289299"/>
                  </a:lnTo>
                  <a:lnTo>
                    <a:pt x="145670" y="3251199"/>
                  </a:lnTo>
                  <a:lnTo>
                    <a:pt x="130360" y="3213099"/>
                  </a:lnTo>
                  <a:lnTo>
                    <a:pt x="115852" y="3162299"/>
                  </a:lnTo>
                  <a:lnTo>
                    <a:pt x="102154" y="3124199"/>
                  </a:lnTo>
                  <a:lnTo>
                    <a:pt x="89277" y="3073399"/>
                  </a:lnTo>
                  <a:lnTo>
                    <a:pt x="77227" y="3035299"/>
                  </a:lnTo>
                  <a:lnTo>
                    <a:pt x="66015" y="2984499"/>
                  </a:lnTo>
                  <a:lnTo>
                    <a:pt x="55649" y="2933699"/>
                  </a:lnTo>
                  <a:lnTo>
                    <a:pt x="46139" y="2895599"/>
                  </a:lnTo>
                  <a:lnTo>
                    <a:pt x="37492" y="2844799"/>
                  </a:lnTo>
                  <a:lnTo>
                    <a:pt x="29717" y="2806699"/>
                  </a:lnTo>
                  <a:lnTo>
                    <a:pt x="22824" y="2755899"/>
                  </a:lnTo>
                  <a:lnTo>
                    <a:pt x="16822" y="2705099"/>
                  </a:lnTo>
                  <a:lnTo>
                    <a:pt x="11719" y="2654299"/>
                  </a:lnTo>
                  <a:lnTo>
                    <a:pt x="7523" y="2616199"/>
                  </a:lnTo>
                  <a:lnTo>
                    <a:pt x="4245" y="2565399"/>
                  </a:lnTo>
                  <a:lnTo>
                    <a:pt x="1892" y="2514599"/>
                  </a:lnTo>
                  <a:lnTo>
                    <a:pt x="474" y="2463799"/>
                  </a:lnTo>
                  <a:lnTo>
                    <a:pt x="0" y="2425699"/>
                  </a:lnTo>
                  <a:lnTo>
                    <a:pt x="474" y="2374899"/>
                  </a:lnTo>
                  <a:lnTo>
                    <a:pt x="1892" y="2324099"/>
                  </a:lnTo>
                  <a:lnTo>
                    <a:pt x="4245" y="2273299"/>
                  </a:lnTo>
                  <a:lnTo>
                    <a:pt x="7523" y="2222499"/>
                  </a:lnTo>
                  <a:lnTo>
                    <a:pt x="11719" y="2184399"/>
                  </a:lnTo>
                  <a:lnTo>
                    <a:pt x="16822" y="2133599"/>
                  </a:lnTo>
                  <a:lnTo>
                    <a:pt x="22825" y="2082799"/>
                  </a:lnTo>
                  <a:lnTo>
                    <a:pt x="29717" y="2044699"/>
                  </a:lnTo>
                  <a:lnTo>
                    <a:pt x="37492" y="1993899"/>
                  </a:lnTo>
                  <a:lnTo>
                    <a:pt x="46139" y="1943099"/>
                  </a:lnTo>
                  <a:lnTo>
                    <a:pt x="55650" y="1904999"/>
                  </a:lnTo>
                  <a:lnTo>
                    <a:pt x="66016" y="1854199"/>
                  </a:lnTo>
                  <a:lnTo>
                    <a:pt x="77228" y="1816099"/>
                  </a:lnTo>
                  <a:lnTo>
                    <a:pt x="89277" y="1765299"/>
                  </a:lnTo>
                  <a:lnTo>
                    <a:pt x="102155" y="1727199"/>
                  </a:lnTo>
                  <a:lnTo>
                    <a:pt x="115853" y="1676399"/>
                  </a:lnTo>
                  <a:lnTo>
                    <a:pt x="130361" y="1638299"/>
                  </a:lnTo>
                  <a:lnTo>
                    <a:pt x="145671" y="1587499"/>
                  </a:lnTo>
                  <a:lnTo>
                    <a:pt x="161774" y="1549399"/>
                  </a:lnTo>
                  <a:lnTo>
                    <a:pt x="178662" y="1498599"/>
                  </a:lnTo>
                  <a:lnTo>
                    <a:pt x="196325" y="1460499"/>
                  </a:lnTo>
                  <a:lnTo>
                    <a:pt x="214754" y="1422399"/>
                  </a:lnTo>
                  <a:lnTo>
                    <a:pt x="233941" y="1384299"/>
                  </a:lnTo>
                  <a:lnTo>
                    <a:pt x="253877" y="1333499"/>
                  </a:lnTo>
                  <a:lnTo>
                    <a:pt x="274553" y="1295399"/>
                  </a:lnTo>
                  <a:lnTo>
                    <a:pt x="295960" y="1257299"/>
                  </a:lnTo>
                  <a:lnTo>
                    <a:pt x="318090" y="1219199"/>
                  </a:lnTo>
                  <a:lnTo>
                    <a:pt x="340933" y="1181099"/>
                  </a:lnTo>
                  <a:lnTo>
                    <a:pt x="364480" y="1142999"/>
                  </a:lnTo>
                  <a:lnTo>
                    <a:pt x="388724" y="1104899"/>
                  </a:lnTo>
                  <a:lnTo>
                    <a:pt x="413654" y="1066799"/>
                  </a:lnTo>
                  <a:lnTo>
                    <a:pt x="439263" y="1028699"/>
                  </a:lnTo>
                  <a:lnTo>
                    <a:pt x="465541" y="990599"/>
                  </a:lnTo>
                  <a:lnTo>
                    <a:pt x="492479" y="952499"/>
                  </a:lnTo>
                  <a:lnTo>
                    <a:pt x="520069" y="914399"/>
                  </a:lnTo>
                  <a:lnTo>
                    <a:pt x="548301" y="876299"/>
                  </a:lnTo>
                  <a:lnTo>
                    <a:pt x="577168" y="850899"/>
                  </a:lnTo>
                  <a:lnTo>
                    <a:pt x="606659" y="812799"/>
                  </a:lnTo>
                  <a:lnTo>
                    <a:pt x="636767" y="774699"/>
                  </a:lnTo>
                  <a:lnTo>
                    <a:pt x="667482" y="749299"/>
                  </a:lnTo>
                  <a:lnTo>
                    <a:pt x="698795" y="711199"/>
                  </a:lnTo>
                  <a:lnTo>
                    <a:pt x="730699" y="685799"/>
                  </a:lnTo>
                  <a:lnTo>
                    <a:pt x="763183" y="647699"/>
                  </a:lnTo>
                  <a:lnTo>
                    <a:pt x="796239" y="622299"/>
                  </a:lnTo>
                  <a:lnTo>
                    <a:pt x="829858" y="584199"/>
                  </a:lnTo>
                  <a:lnTo>
                    <a:pt x="864031" y="558799"/>
                  </a:lnTo>
                  <a:lnTo>
                    <a:pt x="898750" y="533399"/>
                  </a:lnTo>
                  <a:lnTo>
                    <a:pt x="934006" y="507999"/>
                  </a:lnTo>
                  <a:lnTo>
                    <a:pt x="969789" y="469899"/>
                  </a:lnTo>
                  <a:lnTo>
                    <a:pt x="1042904" y="419099"/>
                  </a:lnTo>
                  <a:lnTo>
                    <a:pt x="1118023" y="368299"/>
                  </a:lnTo>
                  <a:lnTo>
                    <a:pt x="1156313" y="342899"/>
                  </a:lnTo>
                  <a:lnTo>
                    <a:pt x="1195077" y="330199"/>
                  </a:lnTo>
                  <a:lnTo>
                    <a:pt x="1273994" y="279399"/>
                  </a:lnTo>
                  <a:lnTo>
                    <a:pt x="1314130" y="253999"/>
                  </a:lnTo>
                  <a:lnTo>
                    <a:pt x="1354704" y="241299"/>
                  </a:lnTo>
                  <a:lnTo>
                    <a:pt x="1395709" y="215899"/>
                  </a:lnTo>
                  <a:lnTo>
                    <a:pt x="1437136" y="203199"/>
                  </a:lnTo>
                  <a:lnTo>
                    <a:pt x="1478976" y="177799"/>
                  </a:lnTo>
                  <a:lnTo>
                    <a:pt x="1521219" y="165099"/>
                  </a:lnTo>
                  <a:lnTo>
                    <a:pt x="1563858" y="139699"/>
                  </a:lnTo>
                  <a:lnTo>
                    <a:pt x="1963926" y="25399"/>
                  </a:lnTo>
                  <a:lnTo>
                    <a:pt x="2910681" y="25399"/>
                  </a:lnTo>
                  <a:lnTo>
                    <a:pt x="3091941" y="76199"/>
                  </a:lnTo>
                  <a:lnTo>
                    <a:pt x="2244974" y="76199"/>
                  </a:lnTo>
                  <a:lnTo>
                    <a:pt x="2197529" y="88899"/>
                  </a:lnTo>
                  <a:lnTo>
                    <a:pt x="2150359" y="88899"/>
                  </a:lnTo>
                  <a:lnTo>
                    <a:pt x="2103471" y="101599"/>
                  </a:lnTo>
                  <a:lnTo>
                    <a:pt x="2056877" y="101599"/>
                  </a:lnTo>
                  <a:lnTo>
                    <a:pt x="2010585" y="114299"/>
                  </a:lnTo>
                  <a:lnTo>
                    <a:pt x="1964605" y="114299"/>
                  </a:lnTo>
                  <a:lnTo>
                    <a:pt x="1652281" y="203199"/>
                  </a:lnTo>
                  <a:lnTo>
                    <a:pt x="1609140" y="228599"/>
                  </a:lnTo>
                  <a:lnTo>
                    <a:pt x="1524060" y="253999"/>
                  </a:lnTo>
                  <a:lnTo>
                    <a:pt x="1482140" y="279399"/>
                  </a:lnTo>
                  <a:lnTo>
                    <a:pt x="1440646" y="292099"/>
                  </a:lnTo>
                  <a:lnTo>
                    <a:pt x="1399588" y="317499"/>
                  </a:lnTo>
                  <a:lnTo>
                    <a:pt x="1358975" y="330199"/>
                  </a:lnTo>
                  <a:lnTo>
                    <a:pt x="1318817" y="355599"/>
                  </a:lnTo>
                  <a:lnTo>
                    <a:pt x="1239903" y="406399"/>
                  </a:lnTo>
                  <a:lnTo>
                    <a:pt x="1201166" y="419099"/>
                  </a:lnTo>
                  <a:lnTo>
                    <a:pt x="1125180" y="469899"/>
                  </a:lnTo>
                  <a:lnTo>
                    <a:pt x="1051242" y="520699"/>
                  </a:lnTo>
                  <a:lnTo>
                    <a:pt x="1015064" y="558799"/>
                  </a:lnTo>
                  <a:lnTo>
                    <a:pt x="979427" y="584199"/>
                  </a:lnTo>
                  <a:lnTo>
                    <a:pt x="944340" y="609599"/>
                  </a:lnTo>
                  <a:lnTo>
                    <a:pt x="909812" y="634999"/>
                  </a:lnTo>
                  <a:lnTo>
                    <a:pt x="875852" y="673099"/>
                  </a:lnTo>
                  <a:lnTo>
                    <a:pt x="842472" y="698499"/>
                  </a:lnTo>
                  <a:lnTo>
                    <a:pt x="809679" y="723899"/>
                  </a:lnTo>
                  <a:lnTo>
                    <a:pt x="777484" y="761999"/>
                  </a:lnTo>
                  <a:lnTo>
                    <a:pt x="745896" y="787399"/>
                  </a:lnTo>
                  <a:lnTo>
                    <a:pt x="714924" y="825499"/>
                  </a:lnTo>
                  <a:lnTo>
                    <a:pt x="684579" y="863599"/>
                  </a:lnTo>
                  <a:lnTo>
                    <a:pt x="654869" y="888999"/>
                  </a:lnTo>
                  <a:lnTo>
                    <a:pt x="625804" y="927099"/>
                  </a:lnTo>
                  <a:lnTo>
                    <a:pt x="597393" y="965199"/>
                  </a:lnTo>
                  <a:lnTo>
                    <a:pt x="569647" y="1003299"/>
                  </a:lnTo>
                  <a:lnTo>
                    <a:pt x="542574" y="1028699"/>
                  </a:lnTo>
                  <a:lnTo>
                    <a:pt x="516184" y="1066799"/>
                  </a:lnTo>
                  <a:lnTo>
                    <a:pt x="490488" y="1104899"/>
                  </a:lnTo>
                  <a:lnTo>
                    <a:pt x="465493" y="1142999"/>
                  </a:lnTo>
                  <a:lnTo>
                    <a:pt x="441210" y="1181099"/>
                  </a:lnTo>
                  <a:lnTo>
                    <a:pt x="417648" y="1219199"/>
                  </a:lnTo>
                  <a:lnTo>
                    <a:pt x="394817" y="1257299"/>
                  </a:lnTo>
                  <a:lnTo>
                    <a:pt x="372726" y="1308099"/>
                  </a:lnTo>
                  <a:lnTo>
                    <a:pt x="351384" y="1346199"/>
                  </a:lnTo>
                  <a:lnTo>
                    <a:pt x="330802" y="1384299"/>
                  </a:lnTo>
                  <a:lnTo>
                    <a:pt x="310989" y="1422399"/>
                  </a:lnTo>
                  <a:lnTo>
                    <a:pt x="291954" y="1460499"/>
                  </a:lnTo>
                  <a:lnTo>
                    <a:pt x="273707" y="1511299"/>
                  </a:lnTo>
                  <a:lnTo>
                    <a:pt x="256258" y="1549399"/>
                  </a:lnTo>
                  <a:lnTo>
                    <a:pt x="239615" y="1587499"/>
                  </a:lnTo>
                  <a:lnTo>
                    <a:pt x="223788" y="1638299"/>
                  </a:lnTo>
                  <a:lnTo>
                    <a:pt x="208788" y="1676399"/>
                  </a:lnTo>
                  <a:lnTo>
                    <a:pt x="194623" y="1727199"/>
                  </a:lnTo>
                  <a:lnTo>
                    <a:pt x="181302" y="1765299"/>
                  </a:lnTo>
                  <a:lnTo>
                    <a:pt x="168836" y="1816099"/>
                  </a:lnTo>
                  <a:lnTo>
                    <a:pt x="157234" y="1854199"/>
                  </a:lnTo>
                  <a:lnTo>
                    <a:pt x="146506" y="1904999"/>
                  </a:lnTo>
                  <a:lnTo>
                    <a:pt x="136660" y="1943099"/>
                  </a:lnTo>
                  <a:lnTo>
                    <a:pt x="127707" y="1993899"/>
                  </a:lnTo>
                  <a:lnTo>
                    <a:pt x="119657" y="2044699"/>
                  </a:lnTo>
                  <a:lnTo>
                    <a:pt x="112517" y="2082799"/>
                  </a:lnTo>
                  <a:lnTo>
                    <a:pt x="106299" y="2133599"/>
                  </a:lnTo>
                  <a:lnTo>
                    <a:pt x="101011" y="2184399"/>
                  </a:lnTo>
                  <a:lnTo>
                    <a:pt x="96663" y="2222499"/>
                  </a:lnTo>
                  <a:lnTo>
                    <a:pt x="93265" y="2273299"/>
                  </a:lnTo>
                  <a:lnTo>
                    <a:pt x="90826" y="2324099"/>
                  </a:lnTo>
                  <a:lnTo>
                    <a:pt x="89356" y="2374899"/>
                  </a:lnTo>
                  <a:lnTo>
                    <a:pt x="88863" y="2425699"/>
                  </a:lnTo>
                  <a:lnTo>
                    <a:pt x="89356" y="2463799"/>
                  </a:lnTo>
                  <a:lnTo>
                    <a:pt x="90826" y="2514599"/>
                  </a:lnTo>
                  <a:lnTo>
                    <a:pt x="93265" y="2565399"/>
                  </a:lnTo>
                  <a:lnTo>
                    <a:pt x="96663" y="2616199"/>
                  </a:lnTo>
                  <a:lnTo>
                    <a:pt x="101011" y="2654299"/>
                  </a:lnTo>
                  <a:lnTo>
                    <a:pt x="106299" y="2705099"/>
                  </a:lnTo>
                  <a:lnTo>
                    <a:pt x="112517" y="2755899"/>
                  </a:lnTo>
                  <a:lnTo>
                    <a:pt x="119657" y="2806699"/>
                  </a:lnTo>
                  <a:lnTo>
                    <a:pt x="127707" y="2844799"/>
                  </a:lnTo>
                  <a:lnTo>
                    <a:pt x="136660" y="2895599"/>
                  </a:lnTo>
                  <a:lnTo>
                    <a:pt x="146506" y="2933699"/>
                  </a:lnTo>
                  <a:lnTo>
                    <a:pt x="157234" y="2984499"/>
                  </a:lnTo>
                  <a:lnTo>
                    <a:pt x="168836" y="3035299"/>
                  </a:lnTo>
                  <a:lnTo>
                    <a:pt x="181302" y="3073399"/>
                  </a:lnTo>
                  <a:lnTo>
                    <a:pt x="194623" y="3124199"/>
                  </a:lnTo>
                  <a:lnTo>
                    <a:pt x="208788" y="3162299"/>
                  </a:lnTo>
                  <a:lnTo>
                    <a:pt x="223788" y="3200399"/>
                  </a:lnTo>
                  <a:lnTo>
                    <a:pt x="239615" y="3251199"/>
                  </a:lnTo>
                  <a:lnTo>
                    <a:pt x="256258" y="3289299"/>
                  </a:lnTo>
                  <a:lnTo>
                    <a:pt x="273707" y="3327399"/>
                  </a:lnTo>
                  <a:lnTo>
                    <a:pt x="291954" y="3378199"/>
                  </a:lnTo>
                  <a:lnTo>
                    <a:pt x="310989" y="3416299"/>
                  </a:lnTo>
                  <a:lnTo>
                    <a:pt x="330802" y="3454399"/>
                  </a:lnTo>
                  <a:lnTo>
                    <a:pt x="351384" y="3492499"/>
                  </a:lnTo>
                  <a:lnTo>
                    <a:pt x="372726" y="3543299"/>
                  </a:lnTo>
                  <a:lnTo>
                    <a:pt x="394817" y="3581399"/>
                  </a:lnTo>
                  <a:lnTo>
                    <a:pt x="417648" y="3619499"/>
                  </a:lnTo>
                  <a:lnTo>
                    <a:pt x="441210" y="3657599"/>
                  </a:lnTo>
                  <a:lnTo>
                    <a:pt x="465493" y="3695699"/>
                  </a:lnTo>
                  <a:lnTo>
                    <a:pt x="490488" y="3733799"/>
                  </a:lnTo>
                  <a:lnTo>
                    <a:pt x="516184" y="3771899"/>
                  </a:lnTo>
                  <a:lnTo>
                    <a:pt x="542574" y="3809999"/>
                  </a:lnTo>
                  <a:lnTo>
                    <a:pt x="569647" y="3848099"/>
                  </a:lnTo>
                  <a:lnTo>
                    <a:pt x="597393" y="3873499"/>
                  </a:lnTo>
                  <a:lnTo>
                    <a:pt x="625804" y="3911599"/>
                  </a:lnTo>
                  <a:lnTo>
                    <a:pt x="654869" y="3949699"/>
                  </a:lnTo>
                  <a:lnTo>
                    <a:pt x="684579" y="3987799"/>
                  </a:lnTo>
                  <a:lnTo>
                    <a:pt x="714924" y="4013199"/>
                  </a:lnTo>
                  <a:lnTo>
                    <a:pt x="745896" y="4051299"/>
                  </a:lnTo>
                  <a:lnTo>
                    <a:pt x="777484" y="4076699"/>
                  </a:lnTo>
                  <a:lnTo>
                    <a:pt x="809679" y="4114799"/>
                  </a:lnTo>
                  <a:lnTo>
                    <a:pt x="842472" y="4140199"/>
                  </a:lnTo>
                  <a:lnTo>
                    <a:pt x="875852" y="4178299"/>
                  </a:lnTo>
                  <a:lnTo>
                    <a:pt x="909812" y="4203699"/>
                  </a:lnTo>
                  <a:lnTo>
                    <a:pt x="944340" y="4229099"/>
                  </a:lnTo>
                  <a:lnTo>
                    <a:pt x="979427" y="4254499"/>
                  </a:lnTo>
                  <a:lnTo>
                    <a:pt x="1015064" y="4292599"/>
                  </a:lnTo>
                  <a:lnTo>
                    <a:pt x="1051242" y="4317999"/>
                  </a:lnTo>
                  <a:lnTo>
                    <a:pt x="1087950" y="4343399"/>
                  </a:lnTo>
                  <a:lnTo>
                    <a:pt x="1162922" y="4394199"/>
                  </a:lnTo>
                  <a:lnTo>
                    <a:pt x="1239903" y="4444999"/>
                  </a:lnTo>
                  <a:lnTo>
                    <a:pt x="1279123" y="4457699"/>
                  </a:lnTo>
                  <a:lnTo>
                    <a:pt x="1358975" y="4508499"/>
                  </a:lnTo>
                  <a:lnTo>
                    <a:pt x="1399588" y="4521199"/>
                  </a:lnTo>
                  <a:lnTo>
                    <a:pt x="1482140" y="4571999"/>
                  </a:lnTo>
                  <a:lnTo>
                    <a:pt x="1566396" y="4597399"/>
                  </a:lnTo>
                  <a:lnTo>
                    <a:pt x="1609140" y="4622799"/>
                  </a:lnTo>
                  <a:lnTo>
                    <a:pt x="1964605" y="4724399"/>
                  </a:lnTo>
                  <a:lnTo>
                    <a:pt x="2010585" y="4724399"/>
                  </a:lnTo>
                  <a:lnTo>
                    <a:pt x="2103471" y="4749799"/>
                  </a:lnTo>
                  <a:lnTo>
                    <a:pt x="2150359" y="4749799"/>
                  </a:lnTo>
                  <a:lnTo>
                    <a:pt x="2197529" y="4762499"/>
                  </a:lnTo>
                  <a:lnTo>
                    <a:pt x="2388856" y="4762499"/>
                  </a:lnTo>
                  <a:lnTo>
                    <a:pt x="2437301" y="4775199"/>
                  </a:lnTo>
                  <a:lnTo>
                    <a:pt x="3047117" y="4775199"/>
                  </a:lnTo>
                  <a:lnTo>
                    <a:pt x="2864578" y="4825999"/>
                  </a:lnTo>
                  <a:close/>
                </a:path>
                <a:path w="4874894" h="4851400">
                  <a:moveTo>
                    <a:pt x="3047117" y="4775199"/>
                  </a:moveTo>
                  <a:lnTo>
                    <a:pt x="2437301" y="4775199"/>
                  </a:lnTo>
                  <a:lnTo>
                    <a:pt x="2485746" y="4762499"/>
                  </a:lnTo>
                  <a:lnTo>
                    <a:pt x="2677071" y="4762499"/>
                  </a:lnTo>
                  <a:lnTo>
                    <a:pt x="2724242" y="4749799"/>
                  </a:lnTo>
                  <a:lnTo>
                    <a:pt x="2771129" y="4749799"/>
                  </a:lnTo>
                  <a:lnTo>
                    <a:pt x="2864015" y="4724399"/>
                  </a:lnTo>
                  <a:lnTo>
                    <a:pt x="2909995" y="4724399"/>
                  </a:lnTo>
                  <a:lnTo>
                    <a:pt x="3265461" y="4622799"/>
                  </a:lnTo>
                  <a:lnTo>
                    <a:pt x="3308205" y="4597399"/>
                  </a:lnTo>
                  <a:lnTo>
                    <a:pt x="3392462" y="4571999"/>
                  </a:lnTo>
                  <a:lnTo>
                    <a:pt x="3475014" y="4521199"/>
                  </a:lnTo>
                  <a:lnTo>
                    <a:pt x="3515627" y="4508499"/>
                  </a:lnTo>
                  <a:lnTo>
                    <a:pt x="3595480" y="4457699"/>
                  </a:lnTo>
                  <a:lnTo>
                    <a:pt x="3634700" y="4444999"/>
                  </a:lnTo>
                  <a:lnTo>
                    <a:pt x="3711682" y="4394199"/>
                  </a:lnTo>
                  <a:lnTo>
                    <a:pt x="3786654" y="4343399"/>
                  </a:lnTo>
                  <a:lnTo>
                    <a:pt x="3823363" y="4317999"/>
                  </a:lnTo>
                  <a:lnTo>
                    <a:pt x="3859541" y="4292599"/>
                  </a:lnTo>
                  <a:lnTo>
                    <a:pt x="3895179" y="4254499"/>
                  </a:lnTo>
                  <a:lnTo>
                    <a:pt x="3930267" y="4229099"/>
                  </a:lnTo>
                  <a:lnTo>
                    <a:pt x="3964796" y="4203699"/>
                  </a:lnTo>
                  <a:lnTo>
                    <a:pt x="3998755" y="4178299"/>
                  </a:lnTo>
                  <a:lnTo>
                    <a:pt x="4032136" y="4140199"/>
                  </a:lnTo>
                  <a:lnTo>
                    <a:pt x="4064929" y="4114799"/>
                  </a:lnTo>
                  <a:lnTo>
                    <a:pt x="4097125" y="4076699"/>
                  </a:lnTo>
                  <a:lnTo>
                    <a:pt x="4128714" y="4051299"/>
                  </a:lnTo>
                  <a:lnTo>
                    <a:pt x="4159686" y="4013199"/>
                  </a:lnTo>
                  <a:lnTo>
                    <a:pt x="4190032" y="3987799"/>
                  </a:lnTo>
                  <a:lnTo>
                    <a:pt x="4219742" y="3949699"/>
                  </a:lnTo>
                  <a:lnTo>
                    <a:pt x="4248808" y="3911599"/>
                  </a:lnTo>
                  <a:lnTo>
                    <a:pt x="4277219" y="3873499"/>
                  </a:lnTo>
                  <a:lnTo>
                    <a:pt x="4304966" y="3848099"/>
                  </a:lnTo>
                  <a:lnTo>
                    <a:pt x="4332039" y="3809999"/>
                  </a:lnTo>
                  <a:lnTo>
                    <a:pt x="4358429" y="3771899"/>
                  </a:lnTo>
                  <a:lnTo>
                    <a:pt x="4384126" y="3733799"/>
                  </a:lnTo>
                  <a:lnTo>
                    <a:pt x="4409121" y="3695699"/>
                  </a:lnTo>
                  <a:lnTo>
                    <a:pt x="4433405" y="3657599"/>
                  </a:lnTo>
                  <a:lnTo>
                    <a:pt x="4456967" y="3619499"/>
                  </a:lnTo>
                  <a:lnTo>
                    <a:pt x="4479799" y="3581399"/>
                  </a:lnTo>
                  <a:lnTo>
                    <a:pt x="4501890" y="3543299"/>
                  </a:lnTo>
                  <a:lnTo>
                    <a:pt x="4523232" y="3492499"/>
                  </a:lnTo>
                  <a:lnTo>
                    <a:pt x="4543814" y="3454399"/>
                  </a:lnTo>
                  <a:lnTo>
                    <a:pt x="4563628" y="3416299"/>
                  </a:lnTo>
                  <a:lnTo>
                    <a:pt x="4582663" y="3378199"/>
                  </a:lnTo>
                  <a:lnTo>
                    <a:pt x="4600911" y="3327399"/>
                  </a:lnTo>
                  <a:lnTo>
                    <a:pt x="4618361" y="3289299"/>
                  </a:lnTo>
                  <a:lnTo>
                    <a:pt x="4635004" y="3251199"/>
                  </a:lnTo>
                  <a:lnTo>
                    <a:pt x="4650831" y="3200399"/>
                  </a:lnTo>
                  <a:lnTo>
                    <a:pt x="4665832" y="3162299"/>
                  </a:lnTo>
                  <a:lnTo>
                    <a:pt x="4679998" y="3124199"/>
                  </a:lnTo>
                  <a:lnTo>
                    <a:pt x="4693318" y="3073399"/>
                  </a:lnTo>
                  <a:lnTo>
                    <a:pt x="4705784" y="3035299"/>
                  </a:lnTo>
                  <a:lnTo>
                    <a:pt x="4717387" y="2984499"/>
                  </a:lnTo>
                  <a:lnTo>
                    <a:pt x="4728115" y="2933699"/>
                  </a:lnTo>
                  <a:lnTo>
                    <a:pt x="4737961" y="2895599"/>
                  </a:lnTo>
                  <a:lnTo>
                    <a:pt x="4746914" y="2844799"/>
                  </a:lnTo>
                  <a:lnTo>
                    <a:pt x="4754965" y="2806699"/>
                  </a:lnTo>
                  <a:lnTo>
                    <a:pt x="4762105" y="2755899"/>
                  </a:lnTo>
                  <a:lnTo>
                    <a:pt x="4768324" y="2705099"/>
                  </a:lnTo>
                  <a:lnTo>
                    <a:pt x="4773612" y="2654299"/>
                  </a:lnTo>
                  <a:lnTo>
                    <a:pt x="4777959" y="2616199"/>
                  </a:lnTo>
                  <a:lnTo>
                    <a:pt x="4781358" y="2565399"/>
                  </a:lnTo>
                  <a:lnTo>
                    <a:pt x="4783797" y="2514599"/>
                  </a:lnTo>
                  <a:lnTo>
                    <a:pt x="4785267" y="2463799"/>
                  </a:lnTo>
                  <a:lnTo>
                    <a:pt x="4785759" y="2425699"/>
                  </a:lnTo>
                  <a:lnTo>
                    <a:pt x="4785267" y="2374899"/>
                  </a:lnTo>
                  <a:lnTo>
                    <a:pt x="4783797" y="2324099"/>
                  </a:lnTo>
                  <a:lnTo>
                    <a:pt x="4781358" y="2273299"/>
                  </a:lnTo>
                  <a:lnTo>
                    <a:pt x="4777959" y="2222499"/>
                  </a:lnTo>
                  <a:lnTo>
                    <a:pt x="4773612" y="2184399"/>
                  </a:lnTo>
                  <a:lnTo>
                    <a:pt x="4768324" y="2133599"/>
                  </a:lnTo>
                  <a:lnTo>
                    <a:pt x="4762105" y="2082799"/>
                  </a:lnTo>
                  <a:lnTo>
                    <a:pt x="4754965" y="2044699"/>
                  </a:lnTo>
                  <a:lnTo>
                    <a:pt x="4746914" y="1993899"/>
                  </a:lnTo>
                  <a:lnTo>
                    <a:pt x="4737961" y="1943099"/>
                  </a:lnTo>
                  <a:lnTo>
                    <a:pt x="4728115" y="1904999"/>
                  </a:lnTo>
                  <a:lnTo>
                    <a:pt x="4717387" y="1854199"/>
                  </a:lnTo>
                  <a:lnTo>
                    <a:pt x="4705784" y="1816099"/>
                  </a:lnTo>
                  <a:lnTo>
                    <a:pt x="4693318" y="1765299"/>
                  </a:lnTo>
                  <a:lnTo>
                    <a:pt x="4679998" y="1727199"/>
                  </a:lnTo>
                  <a:lnTo>
                    <a:pt x="4665832" y="1676399"/>
                  </a:lnTo>
                  <a:lnTo>
                    <a:pt x="4650831" y="1638299"/>
                  </a:lnTo>
                  <a:lnTo>
                    <a:pt x="4635004" y="1587499"/>
                  </a:lnTo>
                  <a:lnTo>
                    <a:pt x="4618361" y="1549399"/>
                  </a:lnTo>
                  <a:lnTo>
                    <a:pt x="4600911" y="1511299"/>
                  </a:lnTo>
                  <a:lnTo>
                    <a:pt x="4582663" y="1460499"/>
                  </a:lnTo>
                  <a:lnTo>
                    <a:pt x="4563628" y="1422399"/>
                  </a:lnTo>
                  <a:lnTo>
                    <a:pt x="4543814" y="1384299"/>
                  </a:lnTo>
                  <a:lnTo>
                    <a:pt x="4523232" y="1346199"/>
                  </a:lnTo>
                  <a:lnTo>
                    <a:pt x="4501890" y="1308099"/>
                  </a:lnTo>
                  <a:lnTo>
                    <a:pt x="4479799" y="1257299"/>
                  </a:lnTo>
                  <a:lnTo>
                    <a:pt x="4456967" y="1219199"/>
                  </a:lnTo>
                  <a:lnTo>
                    <a:pt x="4433405" y="1181099"/>
                  </a:lnTo>
                  <a:lnTo>
                    <a:pt x="4409121" y="1142999"/>
                  </a:lnTo>
                  <a:lnTo>
                    <a:pt x="4384126" y="1104899"/>
                  </a:lnTo>
                  <a:lnTo>
                    <a:pt x="4358429" y="1066799"/>
                  </a:lnTo>
                  <a:lnTo>
                    <a:pt x="4332039" y="1028699"/>
                  </a:lnTo>
                  <a:lnTo>
                    <a:pt x="4304966" y="1003299"/>
                  </a:lnTo>
                  <a:lnTo>
                    <a:pt x="4277219" y="965199"/>
                  </a:lnTo>
                  <a:lnTo>
                    <a:pt x="4248808" y="927099"/>
                  </a:lnTo>
                  <a:lnTo>
                    <a:pt x="4219742" y="888999"/>
                  </a:lnTo>
                  <a:lnTo>
                    <a:pt x="4190032" y="863599"/>
                  </a:lnTo>
                  <a:lnTo>
                    <a:pt x="4159686" y="825499"/>
                  </a:lnTo>
                  <a:lnTo>
                    <a:pt x="4128714" y="787399"/>
                  </a:lnTo>
                  <a:lnTo>
                    <a:pt x="4097125" y="761999"/>
                  </a:lnTo>
                  <a:lnTo>
                    <a:pt x="4064929" y="723899"/>
                  </a:lnTo>
                  <a:lnTo>
                    <a:pt x="4032136" y="698499"/>
                  </a:lnTo>
                  <a:lnTo>
                    <a:pt x="3998755" y="673099"/>
                  </a:lnTo>
                  <a:lnTo>
                    <a:pt x="3964796" y="634999"/>
                  </a:lnTo>
                  <a:lnTo>
                    <a:pt x="3930267" y="609599"/>
                  </a:lnTo>
                  <a:lnTo>
                    <a:pt x="3895179" y="584199"/>
                  </a:lnTo>
                  <a:lnTo>
                    <a:pt x="3859541" y="558799"/>
                  </a:lnTo>
                  <a:lnTo>
                    <a:pt x="3823363" y="520699"/>
                  </a:lnTo>
                  <a:lnTo>
                    <a:pt x="3749424" y="469899"/>
                  </a:lnTo>
                  <a:lnTo>
                    <a:pt x="3673438" y="419099"/>
                  </a:lnTo>
                  <a:lnTo>
                    <a:pt x="3634700" y="406399"/>
                  </a:lnTo>
                  <a:lnTo>
                    <a:pt x="3555786" y="355599"/>
                  </a:lnTo>
                  <a:lnTo>
                    <a:pt x="3515627" y="330199"/>
                  </a:lnTo>
                  <a:lnTo>
                    <a:pt x="3475014" y="317499"/>
                  </a:lnTo>
                  <a:lnTo>
                    <a:pt x="3433956" y="292099"/>
                  </a:lnTo>
                  <a:lnTo>
                    <a:pt x="3392462" y="279399"/>
                  </a:lnTo>
                  <a:lnTo>
                    <a:pt x="3350542" y="253999"/>
                  </a:lnTo>
                  <a:lnTo>
                    <a:pt x="3265461" y="228599"/>
                  </a:lnTo>
                  <a:lnTo>
                    <a:pt x="3222319" y="203199"/>
                  </a:lnTo>
                  <a:lnTo>
                    <a:pt x="2909995" y="114299"/>
                  </a:lnTo>
                  <a:lnTo>
                    <a:pt x="2864015" y="114299"/>
                  </a:lnTo>
                  <a:lnTo>
                    <a:pt x="2817723" y="101599"/>
                  </a:lnTo>
                  <a:lnTo>
                    <a:pt x="2771129" y="101599"/>
                  </a:lnTo>
                  <a:lnTo>
                    <a:pt x="2724242" y="88899"/>
                  </a:lnTo>
                  <a:lnTo>
                    <a:pt x="2677071" y="88899"/>
                  </a:lnTo>
                  <a:lnTo>
                    <a:pt x="2629627" y="76199"/>
                  </a:lnTo>
                  <a:lnTo>
                    <a:pt x="3091941" y="76199"/>
                  </a:lnTo>
                  <a:lnTo>
                    <a:pt x="3310753" y="139699"/>
                  </a:lnTo>
                  <a:lnTo>
                    <a:pt x="3353392" y="165099"/>
                  </a:lnTo>
                  <a:lnTo>
                    <a:pt x="3395635" y="177799"/>
                  </a:lnTo>
                  <a:lnTo>
                    <a:pt x="3437475" y="203199"/>
                  </a:lnTo>
                  <a:lnTo>
                    <a:pt x="3478902" y="215899"/>
                  </a:lnTo>
                  <a:lnTo>
                    <a:pt x="3519907" y="241299"/>
                  </a:lnTo>
                  <a:lnTo>
                    <a:pt x="3560482" y="253999"/>
                  </a:lnTo>
                  <a:lnTo>
                    <a:pt x="3600617" y="279399"/>
                  </a:lnTo>
                  <a:lnTo>
                    <a:pt x="3679534" y="330199"/>
                  </a:lnTo>
                  <a:lnTo>
                    <a:pt x="3718299" y="342899"/>
                  </a:lnTo>
                  <a:lnTo>
                    <a:pt x="3756588" y="368299"/>
                  </a:lnTo>
                  <a:lnTo>
                    <a:pt x="3831708" y="419099"/>
                  </a:lnTo>
                  <a:lnTo>
                    <a:pt x="3904822" y="469899"/>
                  </a:lnTo>
                  <a:lnTo>
                    <a:pt x="3940605" y="507999"/>
                  </a:lnTo>
                  <a:lnTo>
                    <a:pt x="3975861" y="533399"/>
                  </a:lnTo>
                  <a:lnTo>
                    <a:pt x="4010580" y="558799"/>
                  </a:lnTo>
                  <a:lnTo>
                    <a:pt x="4044753" y="584199"/>
                  </a:lnTo>
                  <a:lnTo>
                    <a:pt x="4078372" y="622299"/>
                  </a:lnTo>
                  <a:lnTo>
                    <a:pt x="4111428" y="647699"/>
                  </a:lnTo>
                  <a:lnTo>
                    <a:pt x="4143912" y="685799"/>
                  </a:lnTo>
                  <a:lnTo>
                    <a:pt x="4175815" y="711199"/>
                  </a:lnTo>
                  <a:lnTo>
                    <a:pt x="4207129" y="749299"/>
                  </a:lnTo>
                  <a:lnTo>
                    <a:pt x="4237843" y="774699"/>
                  </a:lnTo>
                  <a:lnTo>
                    <a:pt x="4267951" y="812799"/>
                  </a:lnTo>
                  <a:lnTo>
                    <a:pt x="4297442" y="850899"/>
                  </a:lnTo>
                  <a:lnTo>
                    <a:pt x="4326308" y="876299"/>
                  </a:lnTo>
                  <a:lnTo>
                    <a:pt x="4354541" y="914399"/>
                  </a:lnTo>
                  <a:lnTo>
                    <a:pt x="4382130" y="952499"/>
                  </a:lnTo>
                  <a:lnTo>
                    <a:pt x="4409068" y="990599"/>
                  </a:lnTo>
                  <a:lnTo>
                    <a:pt x="4435346" y="1028699"/>
                  </a:lnTo>
                  <a:lnTo>
                    <a:pt x="4460954" y="1066799"/>
                  </a:lnTo>
                  <a:lnTo>
                    <a:pt x="4485884" y="1104899"/>
                  </a:lnTo>
                  <a:lnTo>
                    <a:pt x="4510128" y="1142999"/>
                  </a:lnTo>
                  <a:lnTo>
                    <a:pt x="4533675" y="1181099"/>
                  </a:lnTo>
                  <a:lnTo>
                    <a:pt x="4556518" y="1219199"/>
                  </a:lnTo>
                  <a:lnTo>
                    <a:pt x="4578647" y="1257299"/>
                  </a:lnTo>
                  <a:lnTo>
                    <a:pt x="4600054" y="1295399"/>
                  </a:lnTo>
                  <a:lnTo>
                    <a:pt x="4620730" y="1333499"/>
                  </a:lnTo>
                  <a:lnTo>
                    <a:pt x="4640666" y="1384299"/>
                  </a:lnTo>
                  <a:lnTo>
                    <a:pt x="4659852" y="1422399"/>
                  </a:lnTo>
                  <a:lnTo>
                    <a:pt x="4678282" y="1460499"/>
                  </a:lnTo>
                  <a:lnTo>
                    <a:pt x="4695944" y="1498599"/>
                  </a:lnTo>
                  <a:lnTo>
                    <a:pt x="4712832" y="1549399"/>
                  </a:lnTo>
                  <a:lnTo>
                    <a:pt x="4728935" y="1587499"/>
                  </a:lnTo>
                  <a:lnTo>
                    <a:pt x="4744245" y="1638299"/>
                  </a:lnTo>
                  <a:lnTo>
                    <a:pt x="4758753" y="1676399"/>
                  </a:lnTo>
                  <a:lnTo>
                    <a:pt x="4772450" y="1727199"/>
                  </a:lnTo>
                  <a:lnTo>
                    <a:pt x="4785328" y="1765299"/>
                  </a:lnTo>
                  <a:lnTo>
                    <a:pt x="4797377" y="1816099"/>
                  </a:lnTo>
                  <a:lnTo>
                    <a:pt x="4808589" y="1854199"/>
                  </a:lnTo>
                  <a:lnTo>
                    <a:pt x="4818954" y="1904999"/>
                  </a:lnTo>
                  <a:lnTo>
                    <a:pt x="4828465" y="1943099"/>
                  </a:lnTo>
                  <a:lnTo>
                    <a:pt x="4837112" y="1993899"/>
                  </a:lnTo>
                  <a:lnTo>
                    <a:pt x="4844887" y="2044699"/>
                  </a:lnTo>
                  <a:lnTo>
                    <a:pt x="4851779" y="2082799"/>
                  </a:lnTo>
                  <a:lnTo>
                    <a:pt x="4857782" y="2133599"/>
                  </a:lnTo>
                  <a:lnTo>
                    <a:pt x="4862885" y="2184399"/>
                  </a:lnTo>
                  <a:lnTo>
                    <a:pt x="4867080" y="2222499"/>
                  </a:lnTo>
                  <a:lnTo>
                    <a:pt x="4870359" y="2273299"/>
                  </a:lnTo>
                  <a:lnTo>
                    <a:pt x="4872711" y="2324099"/>
                  </a:lnTo>
                  <a:lnTo>
                    <a:pt x="4874129" y="2374899"/>
                  </a:lnTo>
                  <a:lnTo>
                    <a:pt x="4874604" y="2425699"/>
                  </a:lnTo>
                  <a:lnTo>
                    <a:pt x="4874129" y="2463799"/>
                  </a:lnTo>
                  <a:lnTo>
                    <a:pt x="4872711" y="2514599"/>
                  </a:lnTo>
                  <a:lnTo>
                    <a:pt x="4870359" y="2565399"/>
                  </a:lnTo>
                  <a:lnTo>
                    <a:pt x="4867080" y="2616199"/>
                  </a:lnTo>
                  <a:lnTo>
                    <a:pt x="4862885" y="2654299"/>
                  </a:lnTo>
                  <a:lnTo>
                    <a:pt x="4857782" y="2705099"/>
                  </a:lnTo>
                  <a:lnTo>
                    <a:pt x="4851779" y="2755899"/>
                  </a:lnTo>
                  <a:lnTo>
                    <a:pt x="4844887" y="2806699"/>
                  </a:lnTo>
                  <a:lnTo>
                    <a:pt x="4837112" y="2844799"/>
                  </a:lnTo>
                  <a:lnTo>
                    <a:pt x="4828465" y="2895599"/>
                  </a:lnTo>
                  <a:lnTo>
                    <a:pt x="4818954" y="2933699"/>
                  </a:lnTo>
                  <a:lnTo>
                    <a:pt x="4808589" y="2984499"/>
                  </a:lnTo>
                  <a:lnTo>
                    <a:pt x="4797377" y="3035299"/>
                  </a:lnTo>
                  <a:lnTo>
                    <a:pt x="4785328" y="3073399"/>
                  </a:lnTo>
                  <a:lnTo>
                    <a:pt x="4772450" y="3124199"/>
                  </a:lnTo>
                  <a:lnTo>
                    <a:pt x="4758753" y="3162299"/>
                  </a:lnTo>
                  <a:lnTo>
                    <a:pt x="4744245" y="3213099"/>
                  </a:lnTo>
                  <a:lnTo>
                    <a:pt x="4728935" y="3251199"/>
                  </a:lnTo>
                  <a:lnTo>
                    <a:pt x="4712832" y="3289299"/>
                  </a:lnTo>
                  <a:lnTo>
                    <a:pt x="4695944" y="3340099"/>
                  </a:lnTo>
                  <a:lnTo>
                    <a:pt x="4678282" y="3378199"/>
                  </a:lnTo>
                  <a:lnTo>
                    <a:pt x="4659852" y="3416299"/>
                  </a:lnTo>
                  <a:lnTo>
                    <a:pt x="4640666" y="3467099"/>
                  </a:lnTo>
                  <a:lnTo>
                    <a:pt x="4620730" y="3505199"/>
                  </a:lnTo>
                  <a:lnTo>
                    <a:pt x="4600054" y="3543299"/>
                  </a:lnTo>
                  <a:lnTo>
                    <a:pt x="4578647" y="3581399"/>
                  </a:lnTo>
                  <a:lnTo>
                    <a:pt x="4556518" y="3619499"/>
                  </a:lnTo>
                  <a:lnTo>
                    <a:pt x="4533675" y="3657599"/>
                  </a:lnTo>
                  <a:lnTo>
                    <a:pt x="4510128" y="3695699"/>
                  </a:lnTo>
                  <a:lnTo>
                    <a:pt x="4485884" y="3733799"/>
                  </a:lnTo>
                  <a:lnTo>
                    <a:pt x="4460954" y="3771899"/>
                  </a:lnTo>
                  <a:lnTo>
                    <a:pt x="4435346" y="3809999"/>
                  </a:lnTo>
                  <a:lnTo>
                    <a:pt x="4409068" y="3848099"/>
                  </a:lnTo>
                  <a:lnTo>
                    <a:pt x="4382130" y="3886199"/>
                  </a:lnTo>
                  <a:lnTo>
                    <a:pt x="4354541" y="3924299"/>
                  </a:lnTo>
                  <a:lnTo>
                    <a:pt x="4326308" y="3962399"/>
                  </a:lnTo>
                  <a:lnTo>
                    <a:pt x="4297442" y="3987799"/>
                  </a:lnTo>
                  <a:lnTo>
                    <a:pt x="4267951" y="4025899"/>
                  </a:lnTo>
                  <a:lnTo>
                    <a:pt x="4237843" y="4063999"/>
                  </a:lnTo>
                  <a:lnTo>
                    <a:pt x="4207129" y="4089399"/>
                  </a:lnTo>
                  <a:lnTo>
                    <a:pt x="4175815" y="4127499"/>
                  </a:lnTo>
                  <a:lnTo>
                    <a:pt x="4143912" y="4152899"/>
                  </a:lnTo>
                  <a:lnTo>
                    <a:pt x="4111428" y="4190999"/>
                  </a:lnTo>
                  <a:lnTo>
                    <a:pt x="4078372" y="4216399"/>
                  </a:lnTo>
                  <a:lnTo>
                    <a:pt x="4044753" y="4254499"/>
                  </a:lnTo>
                  <a:lnTo>
                    <a:pt x="4010580" y="4279899"/>
                  </a:lnTo>
                  <a:lnTo>
                    <a:pt x="3975861" y="4305299"/>
                  </a:lnTo>
                  <a:lnTo>
                    <a:pt x="3940605" y="4343399"/>
                  </a:lnTo>
                  <a:lnTo>
                    <a:pt x="3904822" y="4368799"/>
                  </a:lnTo>
                  <a:lnTo>
                    <a:pt x="3831708" y="4419599"/>
                  </a:lnTo>
                  <a:lnTo>
                    <a:pt x="3756588" y="4470399"/>
                  </a:lnTo>
                  <a:lnTo>
                    <a:pt x="3679534" y="4521199"/>
                  </a:lnTo>
                  <a:lnTo>
                    <a:pt x="3640304" y="4533899"/>
                  </a:lnTo>
                  <a:lnTo>
                    <a:pt x="3600617" y="4559299"/>
                  </a:lnTo>
                  <a:lnTo>
                    <a:pt x="3519907" y="4610099"/>
                  </a:lnTo>
                  <a:lnTo>
                    <a:pt x="3478902" y="4622799"/>
                  </a:lnTo>
                  <a:lnTo>
                    <a:pt x="3437475" y="4648199"/>
                  </a:lnTo>
                  <a:lnTo>
                    <a:pt x="3353392" y="4673599"/>
                  </a:lnTo>
                  <a:lnTo>
                    <a:pt x="3310753" y="4698999"/>
                  </a:lnTo>
                  <a:lnTo>
                    <a:pt x="3047117" y="4775199"/>
                  </a:lnTo>
                  <a:close/>
                </a:path>
                <a:path w="4874894" h="4851400">
                  <a:moveTo>
                    <a:pt x="2771485" y="4838699"/>
                  </a:moveTo>
                  <a:lnTo>
                    <a:pt x="2103119" y="4838699"/>
                  </a:lnTo>
                  <a:lnTo>
                    <a:pt x="2056428" y="4825999"/>
                  </a:lnTo>
                  <a:lnTo>
                    <a:pt x="2818176" y="4825999"/>
                  </a:lnTo>
                  <a:lnTo>
                    <a:pt x="2771485" y="4838699"/>
                  </a:lnTo>
                  <a:close/>
                </a:path>
                <a:path w="4874894" h="4851400">
                  <a:moveTo>
                    <a:pt x="2677272" y="4851399"/>
                  </a:moveTo>
                  <a:lnTo>
                    <a:pt x="2197331" y="4851399"/>
                  </a:lnTo>
                  <a:lnTo>
                    <a:pt x="2150089" y="4838699"/>
                  </a:lnTo>
                  <a:lnTo>
                    <a:pt x="2724514" y="4838699"/>
                  </a:lnTo>
                  <a:lnTo>
                    <a:pt x="2677272" y="4851399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520679" y="4335225"/>
            <a:ext cx="717973" cy="560837"/>
          </a:xfrm>
          <a:prstGeom prst="rect">
            <a:avLst/>
          </a:prstGeom>
        </p:spPr>
        <p:txBody>
          <a:bodyPr vert="horz" wrap="square" lIns="0" tIns="22013" rIns="0" bIns="0" rtlCol="0">
            <a:spAutoFit/>
          </a:bodyPr>
          <a:lstStyle/>
          <a:p>
            <a:pPr marL="8467" marR="3387" indent="30058">
              <a:lnSpc>
                <a:spcPts val="2147"/>
              </a:lnSpc>
              <a:spcBef>
                <a:spcPts val="173"/>
              </a:spcBef>
            </a:pPr>
            <a:r>
              <a:rPr spc="207" dirty="0">
                <a:solidFill>
                  <a:srgbClr val="FFFAFA"/>
                </a:solidFill>
                <a:latin typeface="Calibri"/>
                <a:cs typeface="Calibri"/>
              </a:rPr>
              <a:t>Remy </a:t>
            </a:r>
            <a:r>
              <a:rPr spc="153" dirty="0">
                <a:solidFill>
                  <a:srgbClr val="FFFAFA"/>
                </a:solidFill>
                <a:latin typeface="Calibri"/>
                <a:cs typeface="Calibri"/>
              </a:rPr>
              <a:t>Marsh</a:t>
            </a:r>
            <a:endParaRPr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0690" y="1948954"/>
            <a:ext cx="2419349" cy="24193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03861" y="169430"/>
            <a:ext cx="5257799" cy="36829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340690" y="4494636"/>
            <a:ext cx="806450" cy="806450"/>
            <a:chOff x="3511035" y="6741954"/>
            <a:chExt cx="1209675" cy="1209675"/>
          </a:xfrm>
        </p:grpSpPr>
        <p:sp>
          <p:nvSpPr>
            <p:cNvPr id="12" name="object 12"/>
            <p:cNvSpPr/>
            <p:nvPr/>
          </p:nvSpPr>
          <p:spPr>
            <a:xfrm>
              <a:off x="3511035" y="6741954"/>
              <a:ext cx="1209675" cy="1209675"/>
            </a:xfrm>
            <a:custGeom>
              <a:avLst/>
              <a:gdLst/>
              <a:ahLst/>
              <a:cxnLst/>
              <a:rect l="l" t="t" r="r" b="b"/>
              <a:pathLst>
                <a:path w="1209675" h="1209675">
                  <a:moveTo>
                    <a:pt x="1025836" y="1209675"/>
                  </a:moveTo>
                  <a:lnTo>
                    <a:pt x="183838" y="1209675"/>
                  </a:lnTo>
                  <a:lnTo>
                    <a:pt x="135017" y="1203097"/>
                  </a:lnTo>
                  <a:lnTo>
                    <a:pt x="91116" y="1184543"/>
                  </a:lnTo>
                  <a:lnTo>
                    <a:pt x="53900" y="1155774"/>
                  </a:lnTo>
                  <a:lnTo>
                    <a:pt x="25131" y="1118558"/>
                  </a:lnTo>
                  <a:lnTo>
                    <a:pt x="6577" y="1074657"/>
                  </a:lnTo>
                  <a:lnTo>
                    <a:pt x="0" y="1025836"/>
                  </a:lnTo>
                  <a:lnTo>
                    <a:pt x="0" y="183838"/>
                  </a:lnTo>
                  <a:lnTo>
                    <a:pt x="6577" y="135017"/>
                  </a:lnTo>
                  <a:lnTo>
                    <a:pt x="25131" y="91116"/>
                  </a:lnTo>
                  <a:lnTo>
                    <a:pt x="53900" y="53900"/>
                  </a:lnTo>
                  <a:lnTo>
                    <a:pt x="91116" y="25131"/>
                  </a:lnTo>
                  <a:lnTo>
                    <a:pt x="135017" y="6577"/>
                  </a:lnTo>
                  <a:lnTo>
                    <a:pt x="183838" y="0"/>
                  </a:lnTo>
                  <a:lnTo>
                    <a:pt x="1025836" y="0"/>
                  </a:lnTo>
                  <a:lnTo>
                    <a:pt x="1074657" y="6577"/>
                  </a:lnTo>
                  <a:lnTo>
                    <a:pt x="1118558" y="25131"/>
                  </a:lnTo>
                  <a:lnTo>
                    <a:pt x="1155774" y="53900"/>
                  </a:lnTo>
                  <a:lnTo>
                    <a:pt x="1184543" y="91116"/>
                  </a:lnTo>
                  <a:lnTo>
                    <a:pt x="1203097" y="135017"/>
                  </a:lnTo>
                  <a:lnTo>
                    <a:pt x="1209675" y="183838"/>
                  </a:lnTo>
                  <a:lnTo>
                    <a:pt x="1209674" y="1025836"/>
                  </a:lnTo>
                  <a:lnTo>
                    <a:pt x="1203097" y="1074657"/>
                  </a:lnTo>
                  <a:lnTo>
                    <a:pt x="1184542" y="1118558"/>
                  </a:lnTo>
                  <a:lnTo>
                    <a:pt x="1155774" y="1155774"/>
                  </a:lnTo>
                  <a:lnTo>
                    <a:pt x="1118558" y="1184543"/>
                  </a:lnTo>
                  <a:lnTo>
                    <a:pt x="1074656" y="1203097"/>
                  </a:lnTo>
                  <a:lnTo>
                    <a:pt x="1025836" y="1209675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687301" y="7057677"/>
              <a:ext cx="857885" cy="597535"/>
            </a:xfrm>
            <a:custGeom>
              <a:avLst/>
              <a:gdLst/>
              <a:ahLst/>
              <a:cxnLst/>
              <a:rect l="l" t="t" r="r" b="b"/>
              <a:pathLst>
                <a:path w="857885" h="597534">
                  <a:moveTo>
                    <a:pt x="482251" y="597178"/>
                  </a:moveTo>
                  <a:lnTo>
                    <a:pt x="375043" y="597105"/>
                  </a:lnTo>
                  <a:lnTo>
                    <a:pt x="321433" y="596723"/>
                  </a:lnTo>
                  <a:lnTo>
                    <a:pt x="267870" y="595687"/>
                  </a:lnTo>
                  <a:lnTo>
                    <a:pt x="214377" y="593669"/>
                  </a:lnTo>
                  <a:lnTo>
                    <a:pt x="160977" y="590343"/>
                  </a:lnTo>
                  <a:lnTo>
                    <a:pt x="107694" y="585380"/>
                  </a:lnTo>
                  <a:lnTo>
                    <a:pt x="48457" y="558536"/>
                  </a:lnTo>
                  <a:lnTo>
                    <a:pt x="14934" y="501244"/>
                  </a:lnTo>
                  <a:lnTo>
                    <a:pt x="6300" y="451669"/>
                  </a:lnTo>
                  <a:lnTo>
                    <a:pt x="1866" y="400753"/>
                  </a:lnTo>
                  <a:lnTo>
                    <a:pt x="233" y="349443"/>
                  </a:lnTo>
                  <a:lnTo>
                    <a:pt x="0" y="298685"/>
                  </a:lnTo>
                  <a:lnTo>
                    <a:pt x="262" y="247927"/>
                  </a:lnTo>
                  <a:lnTo>
                    <a:pt x="1945" y="196616"/>
                  </a:lnTo>
                  <a:lnTo>
                    <a:pt x="6389" y="145701"/>
                  </a:lnTo>
                  <a:lnTo>
                    <a:pt x="14934" y="96126"/>
                  </a:lnTo>
                  <a:lnTo>
                    <a:pt x="48378" y="38834"/>
                  </a:lnTo>
                  <a:lnTo>
                    <a:pt x="107694" y="11989"/>
                  </a:lnTo>
                  <a:lnTo>
                    <a:pt x="160992" y="6938"/>
                  </a:lnTo>
                  <a:lnTo>
                    <a:pt x="214423" y="3552"/>
                  </a:lnTo>
                  <a:lnTo>
                    <a:pt x="267949" y="1498"/>
                  </a:lnTo>
                  <a:lnTo>
                    <a:pt x="321526" y="444"/>
                  </a:lnTo>
                  <a:lnTo>
                    <a:pt x="375116" y="55"/>
                  </a:lnTo>
                  <a:lnTo>
                    <a:pt x="428676" y="0"/>
                  </a:lnTo>
                  <a:lnTo>
                    <a:pt x="482236" y="55"/>
                  </a:lnTo>
                  <a:lnTo>
                    <a:pt x="535825" y="444"/>
                  </a:lnTo>
                  <a:lnTo>
                    <a:pt x="589403" y="1498"/>
                  </a:lnTo>
                  <a:lnTo>
                    <a:pt x="642928" y="3552"/>
                  </a:lnTo>
                  <a:lnTo>
                    <a:pt x="696360" y="6938"/>
                  </a:lnTo>
                  <a:lnTo>
                    <a:pt x="749657" y="11989"/>
                  </a:lnTo>
                  <a:lnTo>
                    <a:pt x="808895" y="38834"/>
                  </a:lnTo>
                  <a:lnTo>
                    <a:pt x="842418" y="96126"/>
                  </a:lnTo>
                  <a:lnTo>
                    <a:pt x="851052" y="145701"/>
                  </a:lnTo>
                  <a:lnTo>
                    <a:pt x="855485" y="196616"/>
                  </a:lnTo>
                  <a:lnTo>
                    <a:pt x="857119" y="247927"/>
                  </a:lnTo>
                  <a:lnTo>
                    <a:pt x="857352" y="298685"/>
                  </a:lnTo>
                  <a:lnTo>
                    <a:pt x="857119" y="349443"/>
                  </a:lnTo>
                  <a:lnTo>
                    <a:pt x="855485" y="400753"/>
                  </a:lnTo>
                  <a:lnTo>
                    <a:pt x="851052" y="451669"/>
                  </a:lnTo>
                  <a:lnTo>
                    <a:pt x="842418" y="501244"/>
                  </a:lnTo>
                  <a:lnTo>
                    <a:pt x="808974" y="558536"/>
                  </a:lnTo>
                  <a:lnTo>
                    <a:pt x="749657" y="585380"/>
                  </a:lnTo>
                  <a:lnTo>
                    <a:pt x="696433" y="590357"/>
                  </a:lnTo>
                  <a:lnTo>
                    <a:pt x="643022" y="593716"/>
                  </a:lnTo>
                  <a:lnTo>
                    <a:pt x="589482" y="595766"/>
                  </a:lnTo>
                  <a:lnTo>
                    <a:pt x="535872" y="596817"/>
                  </a:lnTo>
                  <a:lnTo>
                    <a:pt x="482251" y="5971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025741" y="7196923"/>
              <a:ext cx="248920" cy="320675"/>
            </a:xfrm>
            <a:custGeom>
              <a:avLst/>
              <a:gdLst/>
              <a:ahLst/>
              <a:cxnLst/>
              <a:rect l="l" t="t" r="r" b="b"/>
              <a:pathLst>
                <a:path w="248920" h="320675">
                  <a:moveTo>
                    <a:pt x="0" y="320350"/>
                  </a:moveTo>
                  <a:lnTo>
                    <a:pt x="0" y="0"/>
                  </a:lnTo>
                  <a:lnTo>
                    <a:pt x="248834" y="160069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5" name="object 15"/>
          <p:cNvSpPr/>
          <p:nvPr/>
        </p:nvSpPr>
        <p:spPr>
          <a:xfrm>
            <a:off x="2341497" y="5667502"/>
            <a:ext cx="805180" cy="806450"/>
          </a:xfrm>
          <a:custGeom>
            <a:avLst/>
            <a:gdLst/>
            <a:ahLst/>
            <a:cxnLst/>
            <a:rect l="l" t="t" r="r" b="b"/>
            <a:pathLst>
              <a:path w="1207770" h="1209675">
                <a:moveTo>
                  <a:pt x="1106801" y="1209675"/>
                </a:moveTo>
                <a:lnTo>
                  <a:pt x="100453" y="1209675"/>
                </a:lnTo>
                <a:lnTo>
                  <a:pt x="61525" y="1201808"/>
                </a:lnTo>
                <a:lnTo>
                  <a:pt x="29576" y="1180325"/>
                </a:lnTo>
                <a:lnTo>
                  <a:pt x="7951" y="1148404"/>
                </a:lnTo>
                <a:lnTo>
                  <a:pt x="0" y="1109221"/>
                </a:lnTo>
                <a:lnTo>
                  <a:pt x="0" y="100453"/>
                </a:lnTo>
                <a:lnTo>
                  <a:pt x="7866" y="61525"/>
                </a:lnTo>
                <a:lnTo>
                  <a:pt x="29349" y="29576"/>
                </a:lnTo>
                <a:lnTo>
                  <a:pt x="61270" y="7951"/>
                </a:lnTo>
                <a:lnTo>
                  <a:pt x="100453" y="0"/>
                </a:lnTo>
                <a:lnTo>
                  <a:pt x="1107406" y="0"/>
                </a:lnTo>
                <a:lnTo>
                  <a:pt x="1146579" y="7951"/>
                </a:lnTo>
                <a:lnTo>
                  <a:pt x="1178434" y="29576"/>
                </a:lnTo>
                <a:lnTo>
                  <a:pt x="1199737" y="61525"/>
                </a:lnTo>
                <a:lnTo>
                  <a:pt x="1207254" y="100453"/>
                </a:lnTo>
                <a:lnTo>
                  <a:pt x="1207254" y="193644"/>
                </a:lnTo>
                <a:lnTo>
                  <a:pt x="268077" y="193644"/>
                </a:lnTo>
                <a:lnTo>
                  <a:pt x="228449" y="201615"/>
                </a:lnTo>
                <a:lnTo>
                  <a:pt x="196141" y="223372"/>
                </a:lnTo>
                <a:lnTo>
                  <a:pt x="174384" y="255681"/>
                </a:lnTo>
                <a:lnTo>
                  <a:pt x="166413" y="295308"/>
                </a:lnTo>
                <a:lnTo>
                  <a:pt x="174384" y="334935"/>
                </a:lnTo>
                <a:lnTo>
                  <a:pt x="196141" y="367244"/>
                </a:lnTo>
                <a:lnTo>
                  <a:pt x="228449" y="389001"/>
                </a:lnTo>
                <a:lnTo>
                  <a:pt x="268077" y="396971"/>
                </a:lnTo>
                <a:lnTo>
                  <a:pt x="1207254" y="396971"/>
                </a:lnTo>
                <a:lnTo>
                  <a:pt x="1207254" y="449619"/>
                </a:lnTo>
                <a:lnTo>
                  <a:pt x="826621" y="449619"/>
                </a:lnTo>
                <a:lnTo>
                  <a:pt x="799248" y="450309"/>
                </a:lnTo>
                <a:lnTo>
                  <a:pt x="763762" y="455140"/>
                </a:lnTo>
                <a:lnTo>
                  <a:pt x="739923" y="461721"/>
                </a:lnTo>
                <a:lnTo>
                  <a:pt x="179121" y="461721"/>
                </a:lnTo>
                <a:lnTo>
                  <a:pt x="179121" y="997876"/>
                </a:lnTo>
                <a:lnTo>
                  <a:pt x="1207254" y="997876"/>
                </a:lnTo>
                <a:lnTo>
                  <a:pt x="1207254" y="1109221"/>
                </a:lnTo>
                <a:lnTo>
                  <a:pt x="1199387" y="1148149"/>
                </a:lnTo>
                <a:lnTo>
                  <a:pt x="1177905" y="1180098"/>
                </a:lnTo>
                <a:lnTo>
                  <a:pt x="1145984" y="1201723"/>
                </a:lnTo>
                <a:lnTo>
                  <a:pt x="1106801" y="1209675"/>
                </a:lnTo>
                <a:close/>
              </a:path>
              <a:path w="1207770" h="1209675">
                <a:moveTo>
                  <a:pt x="1207254" y="396971"/>
                </a:moveTo>
                <a:lnTo>
                  <a:pt x="268077" y="396971"/>
                </a:lnTo>
                <a:lnTo>
                  <a:pt x="307704" y="389001"/>
                </a:lnTo>
                <a:lnTo>
                  <a:pt x="340013" y="367244"/>
                </a:lnTo>
                <a:lnTo>
                  <a:pt x="361769" y="334935"/>
                </a:lnTo>
                <a:lnTo>
                  <a:pt x="369740" y="295308"/>
                </a:lnTo>
                <a:lnTo>
                  <a:pt x="361769" y="255681"/>
                </a:lnTo>
                <a:lnTo>
                  <a:pt x="340013" y="223372"/>
                </a:lnTo>
                <a:lnTo>
                  <a:pt x="307704" y="201615"/>
                </a:lnTo>
                <a:lnTo>
                  <a:pt x="268077" y="193644"/>
                </a:lnTo>
                <a:lnTo>
                  <a:pt x="1207254" y="193644"/>
                </a:lnTo>
                <a:lnTo>
                  <a:pt x="1207254" y="396971"/>
                </a:lnTo>
                <a:close/>
              </a:path>
              <a:path w="1207770" h="1209675">
                <a:moveTo>
                  <a:pt x="1207254" y="997876"/>
                </a:moveTo>
                <a:lnTo>
                  <a:pt x="1029343" y="997876"/>
                </a:lnTo>
                <a:lnTo>
                  <a:pt x="1029948" y="663838"/>
                </a:lnTo>
                <a:lnTo>
                  <a:pt x="1028577" y="643519"/>
                </a:lnTo>
                <a:lnTo>
                  <a:pt x="1020341" y="595230"/>
                </a:lnTo>
                <a:lnTo>
                  <a:pt x="999057" y="537979"/>
                </a:lnTo>
                <a:lnTo>
                  <a:pt x="958541" y="490768"/>
                </a:lnTo>
                <a:lnTo>
                  <a:pt x="914612" y="465617"/>
                </a:lnTo>
                <a:lnTo>
                  <a:pt x="850127" y="450262"/>
                </a:lnTo>
                <a:lnTo>
                  <a:pt x="826621" y="449619"/>
                </a:lnTo>
                <a:lnTo>
                  <a:pt x="1207254" y="449619"/>
                </a:lnTo>
                <a:lnTo>
                  <a:pt x="1207254" y="997876"/>
                </a:lnTo>
                <a:close/>
              </a:path>
              <a:path w="1207770" h="1209675">
                <a:moveTo>
                  <a:pt x="472009" y="997876"/>
                </a:moveTo>
                <a:lnTo>
                  <a:pt x="357637" y="997876"/>
                </a:lnTo>
                <a:lnTo>
                  <a:pt x="357637" y="461721"/>
                </a:lnTo>
                <a:lnTo>
                  <a:pt x="472009" y="461721"/>
                </a:lnTo>
                <a:lnTo>
                  <a:pt x="472009" y="997876"/>
                </a:lnTo>
                <a:close/>
              </a:path>
              <a:path w="1207770" h="1209675">
                <a:moveTo>
                  <a:pt x="645079" y="535548"/>
                </a:moveTo>
                <a:lnTo>
                  <a:pt x="645079" y="461721"/>
                </a:lnTo>
                <a:lnTo>
                  <a:pt x="739923" y="461721"/>
                </a:lnTo>
                <a:lnTo>
                  <a:pt x="726120" y="465532"/>
                </a:lnTo>
                <a:lnTo>
                  <a:pt x="692280" y="482901"/>
                </a:lnTo>
                <a:lnTo>
                  <a:pt x="668055" y="503126"/>
                </a:lnTo>
                <a:lnTo>
                  <a:pt x="653702" y="519890"/>
                </a:lnTo>
                <a:lnTo>
                  <a:pt x="646837" y="531322"/>
                </a:lnTo>
                <a:lnTo>
                  <a:pt x="645079" y="535548"/>
                </a:lnTo>
                <a:close/>
              </a:path>
              <a:path w="1207770" h="1209675">
                <a:moveTo>
                  <a:pt x="850221" y="997876"/>
                </a:moveTo>
                <a:lnTo>
                  <a:pt x="652341" y="997876"/>
                </a:lnTo>
                <a:lnTo>
                  <a:pt x="652341" y="679572"/>
                </a:lnTo>
                <a:lnTo>
                  <a:pt x="655773" y="666514"/>
                </a:lnTo>
                <a:lnTo>
                  <a:pt x="670268" y="637741"/>
                </a:lnTo>
                <a:lnTo>
                  <a:pt x="702123" y="608856"/>
                </a:lnTo>
                <a:lnTo>
                  <a:pt x="757635" y="595457"/>
                </a:lnTo>
                <a:lnTo>
                  <a:pt x="810500" y="608345"/>
                </a:lnTo>
                <a:lnTo>
                  <a:pt x="836530" y="637288"/>
                </a:lnTo>
                <a:lnTo>
                  <a:pt x="845201" y="666344"/>
                </a:lnTo>
                <a:lnTo>
                  <a:pt x="845985" y="679572"/>
                </a:lnTo>
                <a:lnTo>
                  <a:pt x="850221" y="997876"/>
                </a:lnTo>
                <a:close/>
              </a:path>
            </a:pathLst>
          </a:custGeom>
          <a:solidFill>
            <a:srgbClr val="2034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3943253" y="5667501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1219200" h="1219200">
                <a:moveTo>
                  <a:pt x="913432" y="1219200"/>
                </a:moveTo>
                <a:lnTo>
                  <a:pt x="304800" y="1219200"/>
                </a:lnTo>
                <a:lnTo>
                  <a:pt x="255583" y="1215184"/>
                </a:lnTo>
                <a:lnTo>
                  <a:pt x="208801" y="1203563"/>
                </a:lnTo>
                <a:lnTo>
                  <a:pt x="165098" y="1184975"/>
                </a:lnTo>
                <a:lnTo>
                  <a:pt x="125194" y="1160121"/>
                </a:lnTo>
                <a:lnTo>
                  <a:pt x="89625" y="1129574"/>
                </a:lnTo>
                <a:lnTo>
                  <a:pt x="59078" y="1094005"/>
                </a:lnTo>
                <a:lnTo>
                  <a:pt x="34198" y="1054059"/>
                </a:lnTo>
                <a:lnTo>
                  <a:pt x="15628" y="1010380"/>
                </a:lnTo>
                <a:lnTo>
                  <a:pt x="4014" y="963612"/>
                </a:lnTo>
                <a:lnTo>
                  <a:pt x="0" y="914400"/>
                </a:lnTo>
                <a:lnTo>
                  <a:pt x="0" y="305767"/>
                </a:lnTo>
                <a:lnTo>
                  <a:pt x="4014" y="256293"/>
                </a:lnTo>
                <a:lnTo>
                  <a:pt x="15628" y="209315"/>
                </a:lnTo>
                <a:lnTo>
                  <a:pt x="34198" y="165472"/>
                </a:lnTo>
                <a:lnTo>
                  <a:pt x="59078" y="125403"/>
                </a:lnTo>
                <a:lnTo>
                  <a:pt x="89625" y="89746"/>
                </a:lnTo>
                <a:lnTo>
                  <a:pt x="125194" y="59140"/>
                </a:lnTo>
                <a:lnTo>
                  <a:pt x="165140" y="34224"/>
                </a:lnTo>
                <a:lnTo>
                  <a:pt x="208819" y="15636"/>
                </a:lnTo>
                <a:lnTo>
                  <a:pt x="255587" y="4015"/>
                </a:lnTo>
                <a:lnTo>
                  <a:pt x="304800" y="0"/>
                </a:lnTo>
                <a:lnTo>
                  <a:pt x="913432" y="0"/>
                </a:lnTo>
                <a:lnTo>
                  <a:pt x="962906" y="4015"/>
                </a:lnTo>
                <a:lnTo>
                  <a:pt x="1009884" y="15636"/>
                </a:lnTo>
                <a:lnTo>
                  <a:pt x="1053727" y="34224"/>
                </a:lnTo>
                <a:lnTo>
                  <a:pt x="1093796" y="59140"/>
                </a:lnTo>
                <a:lnTo>
                  <a:pt x="1129453" y="89746"/>
                </a:lnTo>
                <a:lnTo>
                  <a:pt x="1160059" y="125403"/>
                </a:lnTo>
                <a:lnTo>
                  <a:pt x="1184975" y="165472"/>
                </a:lnTo>
                <a:lnTo>
                  <a:pt x="1203563" y="209315"/>
                </a:lnTo>
                <a:lnTo>
                  <a:pt x="1208513" y="229325"/>
                </a:lnTo>
                <a:lnTo>
                  <a:pt x="664754" y="229325"/>
                </a:lnTo>
                <a:lnTo>
                  <a:pt x="607427" y="236851"/>
                </a:lnTo>
                <a:lnTo>
                  <a:pt x="564802" y="256956"/>
                </a:lnTo>
                <a:lnTo>
                  <a:pt x="534972" y="285931"/>
                </a:lnTo>
                <a:lnTo>
                  <a:pt x="516027" y="320066"/>
                </a:lnTo>
                <a:lnTo>
                  <a:pt x="503161" y="388982"/>
                </a:lnTo>
                <a:lnTo>
                  <a:pt x="503161" y="454780"/>
                </a:lnTo>
                <a:lnTo>
                  <a:pt x="435428" y="454780"/>
                </a:lnTo>
                <a:lnTo>
                  <a:pt x="435428" y="609600"/>
                </a:lnTo>
                <a:lnTo>
                  <a:pt x="512838" y="609600"/>
                </a:lnTo>
                <a:lnTo>
                  <a:pt x="512838" y="986971"/>
                </a:lnTo>
                <a:lnTo>
                  <a:pt x="1209231" y="986971"/>
                </a:lnTo>
                <a:lnTo>
                  <a:pt x="1203563" y="1009884"/>
                </a:lnTo>
                <a:lnTo>
                  <a:pt x="1184975" y="1053727"/>
                </a:lnTo>
                <a:lnTo>
                  <a:pt x="1160059" y="1093796"/>
                </a:lnTo>
                <a:lnTo>
                  <a:pt x="1129453" y="1129453"/>
                </a:lnTo>
                <a:lnTo>
                  <a:pt x="1093796" y="1160059"/>
                </a:lnTo>
                <a:lnTo>
                  <a:pt x="1053665" y="1185001"/>
                </a:lnTo>
                <a:lnTo>
                  <a:pt x="1009853" y="1203571"/>
                </a:lnTo>
                <a:lnTo>
                  <a:pt x="962894" y="1215185"/>
                </a:lnTo>
                <a:lnTo>
                  <a:pt x="913432" y="1219200"/>
                </a:lnTo>
                <a:close/>
              </a:path>
              <a:path w="1219200" h="1219200">
                <a:moveTo>
                  <a:pt x="1209231" y="986971"/>
                </a:moveTo>
                <a:lnTo>
                  <a:pt x="657981" y="986971"/>
                </a:lnTo>
                <a:lnTo>
                  <a:pt x="657981" y="609600"/>
                </a:lnTo>
                <a:lnTo>
                  <a:pt x="773127" y="609600"/>
                </a:lnTo>
                <a:lnTo>
                  <a:pt x="786674" y="454780"/>
                </a:lnTo>
                <a:lnTo>
                  <a:pt x="667657" y="454780"/>
                </a:lnTo>
                <a:lnTo>
                  <a:pt x="667657" y="396723"/>
                </a:lnTo>
                <a:lnTo>
                  <a:pt x="670741" y="378021"/>
                </a:lnTo>
                <a:lnTo>
                  <a:pt x="678542" y="366122"/>
                </a:lnTo>
                <a:lnTo>
                  <a:pt x="688884" y="359848"/>
                </a:lnTo>
                <a:lnTo>
                  <a:pt x="699588" y="358019"/>
                </a:lnTo>
                <a:lnTo>
                  <a:pt x="783771" y="358019"/>
                </a:lnTo>
                <a:lnTo>
                  <a:pt x="783771" y="229325"/>
                </a:lnTo>
                <a:lnTo>
                  <a:pt x="1208513" y="229325"/>
                </a:lnTo>
                <a:lnTo>
                  <a:pt x="1215184" y="256293"/>
                </a:lnTo>
                <a:lnTo>
                  <a:pt x="1219200" y="305767"/>
                </a:lnTo>
                <a:lnTo>
                  <a:pt x="1219121" y="914400"/>
                </a:lnTo>
                <a:lnTo>
                  <a:pt x="1215184" y="962906"/>
                </a:lnTo>
                <a:lnTo>
                  <a:pt x="1209231" y="986971"/>
                </a:lnTo>
                <a:close/>
              </a:path>
            </a:pathLst>
          </a:custGeom>
          <a:solidFill>
            <a:srgbClr val="2034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7" name="object 17"/>
          <p:cNvGrpSpPr/>
          <p:nvPr/>
        </p:nvGrpSpPr>
        <p:grpSpPr>
          <a:xfrm>
            <a:off x="3957524" y="4502322"/>
            <a:ext cx="800100" cy="800100"/>
            <a:chOff x="5936286" y="6753483"/>
            <a:chExt cx="1200150" cy="1200150"/>
          </a:xfrm>
        </p:grpSpPr>
        <p:sp>
          <p:nvSpPr>
            <p:cNvPr id="18" name="object 18"/>
            <p:cNvSpPr/>
            <p:nvPr/>
          </p:nvSpPr>
          <p:spPr>
            <a:xfrm>
              <a:off x="5936285" y="6753491"/>
              <a:ext cx="1200150" cy="1200150"/>
            </a:xfrm>
            <a:custGeom>
              <a:avLst/>
              <a:gdLst/>
              <a:ahLst/>
              <a:cxnLst/>
              <a:rect l="l" t="t" r="r" b="b"/>
              <a:pathLst>
                <a:path w="1200150" h="1200150">
                  <a:moveTo>
                    <a:pt x="908151" y="599808"/>
                  </a:moveTo>
                  <a:lnTo>
                    <a:pt x="904748" y="554291"/>
                  </a:lnTo>
                  <a:lnTo>
                    <a:pt x="894981" y="510857"/>
                  </a:lnTo>
                  <a:lnTo>
                    <a:pt x="879335" y="469963"/>
                  </a:lnTo>
                  <a:lnTo>
                    <a:pt x="858291" y="432104"/>
                  </a:lnTo>
                  <a:lnTo>
                    <a:pt x="834174" y="400227"/>
                  </a:lnTo>
                  <a:lnTo>
                    <a:pt x="832319" y="397764"/>
                  </a:lnTo>
                  <a:lnTo>
                    <a:pt x="801890" y="367385"/>
                  </a:lnTo>
                  <a:lnTo>
                    <a:pt x="799553" y="365633"/>
                  </a:lnTo>
                  <a:lnTo>
                    <a:pt x="799553" y="600075"/>
                  </a:lnTo>
                  <a:lnTo>
                    <a:pt x="794423" y="645337"/>
                  </a:lnTo>
                  <a:lnTo>
                    <a:pt x="779360" y="687882"/>
                  </a:lnTo>
                  <a:lnTo>
                    <a:pt x="755777" y="724992"/>
                  </a:lnTo>
                  <a:lnTo>
                    <a:pt x="724814" y="755954"/>
                  </a:lnTo>
                  <a:lnTo>
                    <a:pt x="687666" y="779576"/>
                  </a:lnTo>
                  <a:lnTo>
                    <a:pt x="645566" y="794639"/>
                  </a:lnTo>
                  <a:lnTo>
                    <a:pt x="599706" y="799922"/>
                  </a:lnTo>
                  <a:lnTo>
                    <a:pt x="553859" y="794651"/>
                  </a:lnTo>
                  <a:lnTo>
                    <a:pt x="511784" y="779627"/>
                  </a:lnTo>
                  <a:lnTo>
                    <a:pt x="474675" y="756043"/>
                  </a:lnTo>
                  <a:lnTo>
                    <a:pt x="443738" y="725093"/>
                  </a:lnTo>
                  <a:lnTo>
                    <a:pt x="420154" y="687997"/>
                  </a:lnTo>
                  <a:lnTo>
                    <a:pt x="405130" y="645922"/>
                  </a:lnTo>
                  <a:lnTo>
                    <a:pt x="399846" y="600075"/>
                  </a:lnTo>
                  <a:lnTo>
                    <a:pt x="405130" y="554228"/>
                  </a:lnTo>
                  <a:lnTo>
                    <a:pt x="420154" y="512152"/>
                  </a:lnTo>
                  <a:lnTo>
                    <a:pt x="443738" y="475043"/>
                  </a:lnTo>
                  <a:lnTo>
                    <a:pt x="474675" y="444106"/>
                  </a:lnTo>
                  <a:lnTo>
                    <a:pt x="511784" y="420522"/>
                  </a:lnTo>
                  <a:lnTo>
                    <a:pt x="553859" y="405498"/>
                  </a:lnTo>
                  <a:lnTo>
                    <a:pt x="599706" y="400227"/>
                  </a:lnTo>
                  <a:lnTo>
                    <a:pt x="645553" y="405498"/>
                  </a:lnTo>
                  <a:lnTo>
                    <a:pt x="687616" y="420522"/>
                  </a:lnTo>
                  <a:lnTo>
                    <a:pt x="724725" y="444106"/>
                  </a:lnTo>
                  <a:lnTo>
                    <a:pt x="755675" y="475043"/>
                  </a:lnTo>
                  <a:lnTo>
                    <a:pt x="779246" y="512152"/>
                  </a:lnTo>
                  <a:lnTo>
                    <a:pt x="794283" y="554228"/>
                  </a:lnTo>
                  <a:lnTo>
                    <a:pt x="799553" y="600075"/>
                  </a:lnTo>
                  <a:lnTo>
                    <a:pt x="799553" y="365633"/>
                  </a:lnTo>
                  <a:lnTo>
                    <a:pt x="767499" y="341477"/>
                  </a:lnTo>
                  <a:lnTo>
                    <a:pt x="729602" y="320497"/>
                  </a:lnTo>
                  <a:lnTo>
                    <a:pt x="688682" y="304914"/>
                  </a:lnTo>
                  <a:lnTo>
                    <a:pt x="645223" y="295224"/>
                  </a:lnTo>
                  <a:lnTo>
                    <a:pt x="599706" y="291884"/>
                  </a:lnTo>
                  <a:lnTo>
                    <a:pt x="554177" y="295224"/>
                  </a:lnTo>
                  <a:lnTo>
                    <a:pt x="510743" y="304914"/>
                  </a:lnTo>
                  <a:lnTo>
                    <a:pt x="469861" y="320497"/>
                  </a:lnTo>
                  <a:lnTo>
                    <a:pt x="432003" y="341477"/>
                  </a:lnTo>
                  <a:lnTo>
                    <a:pt x="397649" y="367385"/>
                  </a:lnTo>
                  <a:lnTo>
                    <a:pt x="367284" y="397764"/>
                  </a:lnTo>
                  <a:lnTo>
                    <a:pt x="341363" y="432104"/>
                  </a:lnTo>
                  <a:lnTo>
                    <a:pt x="320382" y="469963"/>
                  </a:lnTo>
                  <a:lnTo>
                    <a:pt x="304812" y="510857"/>
                  </a:lnTo>
                  <a:lnTo>
                    <a:pt x="295122" y="554228"/>
                  </a:lnTo>
                  <a:lnTo>
                    <a:pt x="291769" y="599808"/>
                  </a:lnTo>
                  <a:lnTo>
                    <a:pt x="295122" y="645337"/>
                  </a:lnTo>
                  <a:lnTo>
                    <a:pt x="304825" y="688797"/>
                  </a:lnTo>
                  <a:lnTo>
                    <a:pt x="320433" y="729703"/>
                  </a:lnTo>
                  <a:lnTo>
                    <a:pt x="341439" y="767588"/>
                  </a:lnTo>
                  <a:lnTo>
                    <a:pt x="367398" y="801979"/>
                  </a:lnTo>
                  <a:lnTo>
                    <a:pt x="397802" y="832383"/>
                  </a:lnTo>
                  <a:lnTo>
                    <a:pt x="432181" y="858329"/>
                  </a:lnTo>
                  <a:lnTo>
                    <a:pt x="470077" y="879348"/>
                  </a:lnTo>
                  <a:lnTo>
                    <a:pt x="510984" y="894943"/>
                  </a:lnTo>
                  <a:lnTo>
                    <a:pt x="554443" y="904659"/>
                  </a:lnTo>
                  <a:lnTo>
                    <a:pt x="599960" y="907999"/>
                  </a:lnTo>
                  <a:lnTo>
                    <a:pt x="645490" y="904659"/>
                  </a:lnTo>
                  <a:lnTo>
                    <a:pt x="688949" y="894969"/>
                  </a:lnTo>
                  <a:lnTo>
                    <a:pt x="729856" y="879386"/>
                  </a:lnTo>
                  <a:lnTo>
                    <a:pt x="767740" y="858393"/>
                  </a:lnTo>
                  <a:lnTo>
                    <a:pt x="802132" y="832472"/>
                  </a:lnTo>
                  <a:lnTo>
                    <a:pt x="832535" y="802081"/>
                  </a:lnTo>
                  <a:lnTo>
                    <a:pt x="834161" y="799922"/>
                  </a:lnTo>
                  <a:lnTo>
                    <a:pt x="858481" y="767702"/>
                  </a:lnTo>
                  <a:lnTo>
                    <a:pt x="879500" y="729818"/>
                  </a:lnTo>
                  <a:lnTo>
                    <a:pt x="895096" y="688886"/>
                  </a:lnTo>
                  <a:lnTo>
                    <a:pt x="904811" y="645337"/>
                  </a:lnTo>
                  <a:lnTo>
                    <a:pt x="908151" y="599808"/>
                  </a:lnTo>
                  <a:close/>
                </a:path>
                <a:path w="1200150" h="1200150">
                  <a:moveTo>
                    <a:pt x="1199934" y="517626"/>
                  </a:moveTo>
                  <a:lnTo>
                    <a:pt x="1199578" y="460756"/>
                  </a:lnTo>
                  <a:lnTo>
                    <a:pt x="1198905" y="420230"/>
                  </a:lnTo>
                  <a:lnTo>
                    <a:pt x="1196365" y="352628"/>
                  </a:lnTo>
                  <a:lnTo>
                    <a:pt x="1192860" y="308013"/>
                  </a:lnTo>
                  <a:lnTo>
                    <a:pt x="1186865" y="269862"/>
                  </a:lnTo>
                  <a:lnTo>
                    <a:pt x="1168488" y="206679"/>
                  </a:lnTo>
                  <a:lnTo>
                    <a:pt x="1140714" y="151295"/>
                  </a:lnTo>
                  <a:lnTo>
                    <a:pt x="1106233" y="108077"/>
                  </a:lnTo>
                  <a:lnTo>
                    <a:pt x="1091615" y="93472"/>
                  </a:lnTo>
                  <a:lnTo>
                    <a:pt x="1091615" y="517626"/>
                  </a:lnTo>
                  <a:lnTo>
                    <a:pt x="1091615" y="682015"/>
                  </a:lnTo>
                  <a:lnTo>
                    <a:pt x="1091336" y="736346"/>
                  </a:lnTo>
                  <a:lnTo>
                    <a:pt x="1090739" y="775919"/>
                  </a:lnTo>
                  <a:lnTo>
                    <a:pt x="1088288" y="842518"/>
                  </a:lnTo>
                  <a:lnTo>
                    <a:pt x="1085113" y="881570"/>
                  </a:lnTo>
                  <a:lnTo>
                    <a:pt x="1073937" y="935824"/>
                  </a:lnTo>
                  <a:lnTo>
                    <a:pt x="1058887" y="973582"/>
                  </a:lnTo>
                  <a:lnTo>
                    <a:pt x="1036929" y="1007198"/>
                  </a:lnTo>
                  <a:lnTo>
                    <a:pt x="1006817" y="1037259"/>
                  </a:lnTo>
                  <a:lnTo>
                    <a:pt x="973213" y="1059154"/>
                  </a:lnTo>
                  <a:lnTo>
                    <a:pt x="935596" y="1074153"/>
                  </a:lnTo>
                  <a:lnTo>
                    <a:pt x="881354" y="1085329"/>
                  </a:lnTo>
                  <a:lnTo>
                    <a:pt x="842149" y="1088656"/>
                  </a:lnTo>
                  <a:lnTo>
                    <a:pt x="775550" y="1091107"/>
                  </a:lnTo>
                  <a:lnTo>
                    <a:pt x="735977" y="1091704"/>
                  </a:lnTo>
                  <a:lnTo>
                    <a:pt x="680326" y="1091996"/>
                  </a:lnTo>
                  <a:lnTo>
                    <a:pt x="660844" y="1092022"/>
                  </a:lnTo>
                  <a:lnTo>
                    <a:pt x="519087" y="1091996"/>
                  </a:lnTo>
                  <a:lnTo>
                    <a:pt x="463435" y="1091704"/>
                  </a:lnTo>
                  <a:lnTo>
                    <a:pt x="423849" y="1091107"/>
                  </a:lnTo>
                  <a:lnTo>
                    <a:pt x="357251" y="1088656"/>
                  </a:lnTo>
                  <a:lnTo>
                    <a:pt x="318198" y="1085481"/>
                  </a:lnTo>
                  <a:lnTo>
                    <a:pt x="263956" y="1074305"/>
                  </a:lnTo>
                  <a:lnTo>
                    <a:pt x="226187" y="1059268"/>
                  </a:lnTo>
                  <a:lnTo>
                    <a:pt x="192582" y="1037297"/>
                  </a:lnTo>
                  <a:lnTo>
                    <a:pt x="162509" y="1007198"/>
                  </a:lnTo>
                  <a:lnTo>
                    <a:pt x="140627" y="973582"/>
                  </a:lnTo>
                  <a:lnTo>
                    <a:pt x="125615" y="935964"/>
                  </a:lnTo>
                  <a:lnTo>
                    <a:pt x="114439" y="881722"/>
                  </a:lnTo>
                  <a:lnTo>
                    <a:pt x="111125" y="842518"/>
                  </a:lnTo>
                  <a:lnTo>
                    <a:pt x="108673" y="775919"/>
                  </a:lnTo>
                  <a:lnTo>
                    <a:pt x="108077" y="736346"/>
                  </a:lnTo>
                  <a:lnTo>
                    <a:pt x="107784" y="682015"/>
                  </a:lnTo>
                  <a:lnTo>
                    <a:pt x="107797" y="517626"/>
                  </a:lnTo>
                  <a:lnTo>
                    <a:pt x="108077" y="463804"/>
                  </a:lnTo>
                  <a:lnTo>
                    <a:pt x="108673" y="424218"/>
                  </a:lnTo>
                  <a:lnTo>
                    <a:pt x="111125" y="357619"/>
                  </a:lnTo>
                  <a:lnTo>
                    <a:pt x="114300" y="318566"/>
                  </a:lnTo>
                  <a:lnTo>
                    <a:pt x="125476" y="264325"/>
                  </a:lnTo>
                  <a:lnTo>
                    <a:pt x="140512" y="226568"/>
                  </a:lnTo>
                  <a:lnTo>
                    <a:pt x="162483" y="192951"/>
                  </a:lnTo>
                  <a:lnTo>
                    <a:pt x="192582" y="162890"/>
                  </a:lnTo>
                  <a:lnTo>
                    <a:pt x="226187" y="140995"/>
                  </a:lnTo>
                  <a:lnTo>
                    <a:pt x="263804" y="125984"/>
                  </a:lnTo>
                  <a:lnTo>
                    <a:pt x="318046" y="114808"/>
                  </a:lnTo>
                  <a:lnTo>
                    <a:pt x="357251" y="111493"/>
                  </a:lnTo>
                  <a:lnTo>
                    <a:pt x="423849" y="109042"/>
                  </a:lnTo>
                  <a:lnTo>
                    <a:pt x="463435" y="108445"/>
                  </a:lnTo>
                  <a:lnTo>
                    <a:pt x="519074" y="108153"/>
                  </a:lnTo>
                  <a:lnTo>
                    <a:pt x="599706" y="108077"/>
                  </a:lnTo>
                  <a:lnTo>
                    <a:pt x="680326" y="108153"/>
                  </a:lnTo>
                  <a:lnTo>
                    <a:pt x="735977" y="108445"/>
                  </a:lnTo>
                  <a:lnTo>
                    <a:pt x="775550" y="109042"/>
                  </a:lnTo>
                  <a:lnTo>
                    <a:pt x="842149" y="111493"/>
                  </a:lnTo>
                  <a:lnTo>
                    <a:pt x="881202" y="114668"/>
                  </a:lnTo>
                  <a:lnTo>
                    <a:pt x="935443" y="125844"/>
                  </a:lnTo>
                  <a:lnTo>
                    <a:pt x="973213" y="140881"/>
                  </a:lnTo>
                  <a:lnTo>
                    <a:pt x="1006817" y="162852"/>
                  </a:lnTo>
                  <a:lnTo>
                    <a:pt x="1036891" y="192951"/>
                  </a:lnTo>
                  <a:lnTo>
                    <a:pt x="1058786" y="226568"/>
                  </a:lnTo>
                  <a:lnTo>
                    <a:pt x="1073785" y="264185"/>
                  </a:lnTo>
                  <a:lnTo>
                    <a:pt x="1084961" y="318427"/>
                  </a:lnTo>
                  <a:lnTo>
                    <a:pt x="1088288" y="357619"/>
                  </a:lnTo>
                  <a:lnTo>
                    <a:pt x="1090739" y="424218"/>
                  </a:lnTo>
                  <a:lnTo>
                    <a:pt x="1091336" y="463804"/>
                  </a:lnTo>
                  <a:lnTo>
                    <a:pt x="1091615" y="517626"/>
                  </a:lnTo>
                  <a:lnTo>
                    <a:pt x="1091615" y="93472"/>
                  </a:lnTo>
                  <a:lnTo>
                    <a:pt x="1048473" y="59067"/>
                  </a:lnTo>
                  <a:lnTo>
                    <a:pt x="993089" y="31292"/>
                  </a:lnTo>
                  <a:lnTo>
                    <a:pt x="929919" y="12915"/>
                  </a:lnTo>
                  <a:lnTo>
                    <a:pt x="891768" y="6921"/>
                  </a:lnTo>
                  <a:lnTo>
                    <a:pt x="847407" y="3416"/>
                  </a:lnTo>
                  <a:lnTo>
                    <a:pt x="779449" y="1079"/>
                  </a:lnTo>
                  <a:lnTo>
                    <a:pt x="738847" y="444"/>
                  </a:lnTo>
                  <a:lnTo>
                    <a:pt x="599706" y="0"/>
                  </a:lnTo>
                  <a:lnTo>
                    <a:pt x="460654" y="457"/>
                  </a:lnTo>
                  <a:lnTo>
                    <a:pt x="420116" y="1130"/>
                  </a:lnTo>
                  <a:lnTo>
                    <a:pt x="352259" y="3683"/>
                  </a:lnTo>
                  <a:lnTo>
                    <a:pt x="307898" y="7188"/>
                  </a:lnTo>
                  <a:lnTo>
                    <a:pt x="269748" y="13182"/>
                  </a:lnTo>
                  <a:lnTo>
                    <a:pt x="206578" y="31559"/>
                  </a:lnTo>
                  <a:lnTo>
                    <a:pt x="151193" y="59334"/>
                  </a:lnTo>
                  <a:lnTo>
                    <a:pt x="100342" y="100711"/>
                  </a:lnTo>
                  <a:lnTo>
                    <a:pt x="59182" y="151561"/>
                  </a:lnTo>
                  <a:lnTo>
                    <a:pt x="31445" y="206946"/>
                  </a:lnTo>
                  <a:lnTo>
                    <a:pt x="13068" y="270129"/>
                  </a:lnTo>
                  <a:lnTo>
                    <a:pt x="7073" y="308267"/>
                  </a:lnTo>
                  <a:lnTo>
                    <a:pt x="3594" y="352361"/>
                  </a:lnTo>
                  <a:lnTo>
                    <a:pt x="1028" y="420230"/>
                  </a:lnTo>
                  <a:lnTo>
                    <a:pt x="355" y="460756"/>
                  </a:lnTo>
                  <a:lnTo>
                    <a:pt x="0" y="517626"/>
                  </a:lnTo>
                  <a:lnTo>
                    <a:pt x="0" y="682015"/>
                  </a:lnTo>
                  <a:lnTo>
                    <a:pt x="355" y="738936"/>
                  </a:lnTo>
                  <a:lnTo>
                    <a:pt x="1028" y="779500"/>
                  </a:lnTo>
                  <a:lnTo>
                    <a:pt x="3568" y="847255"/>
                  </a:lnTo>
                  <a:lnTo>
                    <a:pt x="7073" y="891616"/>
                  </a:lnTo>
                  <a:lnTo>
                    <a:pt x="13068" y="929754"/>
                  </a:lnTo>
                  <a:lnTo>
                    <a:pt x="31445" y="992936"/>
                  </a:lnTo>
                  <a:lnTo>
                    <a:pt x="59220" y="1048321"/>
                  </a:lnTo>
                  <a:lnTo>
                    <a:pt x="100609" y="1099172"/>
                  </a:lnTo>
                  <a:lnTo>
                    <a:pt x="151460" y="1140561"/>
                  </a:lnTo>
                  <a:lnTo>
                    <a:pt x="206844" y="1168336"/>
                  </a:lnTo>
                  <a:lnTo>
                    <a:pt x="270014" y="1186700"/>
                  </a:lnTo>
                  <a:lnTo>
                    <a:pt x="308165" y="1192695"/>
                  </a:lnTo>
                  <a:lnTo>
                    <a:pt x="352513" y="1196200"/>
                  </a:lnTo>
                  <a:lnTo>
                    <a:pt x="420268" y="1198753"/>
                  </a:lnTo>
                  <a:lnTo>
                    <a:pt x="460832" y="1199426"/>
                  </a:lnTo>
                  <a:lnTo>
                    <a:pt x="599960" y="1199883"/>
                  </a:lnTo>
                  <a:lnTo>
                    <a:pt x="739013" y="1199426"/>
                  </a:lnTo>
                  <a:lnTo>
                    <a:pt x="779551" y="1198753"/>
                  </a:lnTo>
                  <a:lnTo>
                    <a:pt x="847407" y="1196200"/>
                  </a:lnTo>
                  <a:lnTo>
                    <a:pt x="891768" y="1192695"/>
                  </a:lnTo>
                  <a:lnTo>
                    <a:pt x="929919" y="1186700"/>
                  </a:lnTo>
                  <a:lnTo>
                    <a:pt x="993089" y="1168336"/>
                  </a:lnTo>
                  <a:lnTo>
                    <a:pt x="1048473" y="1140561"/>
                  </a:lnTo>
                  <a:lnTo>
                    <a:pt x="1099324" y="1099172"/>
                  </a:lnTo>
                  <a:lnTo>
                    <a:pt x="1140714" y="1048321"/>
                  </a:lnTo>
                  <a:lnTo>
                    <a:pt x="1168488" y="992936"/>
                  </a:lnTo>
                  <a:lnTo>
                    <a:pt x="1186865" y="929754"/>
                  </a:lnTo>
                  <a:lnTo>
                    <a:pt x="1192860" y="891616"/>
                  </a:lnTo>
                  <a:lnTo>
                    <a:pt x="1196352" y="847255"/>
                  </a:lnTo>
                  <a:lnTo>
                    <a:pt x="1198905" y="779500"/>
                  </a:lnTo>
                  <a:lnTo>
                    <a:pt x="1199578" y="738936"/>
                  </a:lnTo>
                  <a:lnTo>
                    <a:pt x="1199934" y="682015"/>
                  </a:lnTo>
                  <a:lnTo>
                    <a:pt x="1199934" y="517626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84227" y="6961222"/>
              <a:ext cx="144102" cy="14410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847182" y="4182753"/>
            <a:ext cx="3072977" cy="1985758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lnSpc>
                <a:spcPts val="2193"/>
              </a:lnSpc>
              <a:spcBef>
                <a:spcPts val="87"/>
              </a:spcBef>
            </a:pPr>
            <a:r>
              <a:rPr sz="1833" b="1" spc="233" dirty="0">
                <a:solidFill>
                  <a:srgbClr val="FFFAFA"/>
                </a:solidFill>
                <a:latin typeface="Calibri"/>
                <a:cs typeface="Calibri"/>
              </a:rPr>
              <a:t>PHONE</a:t>
            </a:r>
            <a:r>
              <a:rPr sz="1833" b="1" spc="213" dirty="0">
                <a:solidFill>
                  <a:srgbClr val="FFFAFA"/>
                </a:solidFill>
                <a:latin typeface="Calibri"/>
                <a:cs typeface="Calibri"/>
              </a:rPr>
              <a:t> </a:t>
            </a:r>
            <a:r>
              <a:rPr sz="1833" b="1" spc="150" dirty="0">
                <a:solidFill>
                  <a:srgbClr val="FFFAFA"/>
                </a:solidFill>
                <a:latin typeface="Calibri"/>
                <a:cs typeface="Calibri"/>
              </a:rPr>
              <a:t>NUMBER:</a:t>
            </a:r>
            <a:endParaRPr sz="1833" dirty="0">
              <a:latin typeface="Calibri"/>
              <a:cs typeface="Calibri"/>
            </a:endParaRPr>
          </a:p>
          <a:p>
            <a:pPr marL="79591">
              <a:lnSpc>
                <a:spcPts val="2193"/>
              </a:lnSpc>
              <a:tabLst>
                <a:tab pos="826388" algn="l"/>
              </a:tabLst>
            </a:pPr>
            <a:r>
              <a:rPr sz="1833" spc="247" dirty="0">
                <a:solidFill>
                  <a:srgbClr val="FFFAFA"/>
                </a:solidFill>
                <a:latin typeface="Calibri"/>
                <a:cs typeface="Calibri"/>
              </a:rPr>
              <a:t>(469)</a:t>
            </a:r>
            <a:r>
              <a:rPr sz="1833" dirty="0">
                <a:solidFill>
                  <a:srgbClr val="FFFAFA"/>
                </a:solidFill>
                <a:latin typeface="Calibri"/>
                <a:cs typeface="Calibri"/>
              </a:rPr>
              <a:t>	</a:t>
            </a:r>
            <a:r>
              <a:rPr sz="1833" spc="330" dirty="0">
                <a:solidFill>
                  <a:srgbClr val="FFFAFA"/>
                </a:solidFill>
                <a:latin typeface="Calibri"/>
                <a:cs typeface="Calibri"/>
              </a:rPr>
              <a:t>398-</a:t>
            </a:r>
            <a:r>
              <a:rPr sz="1833" spc="237" dirty="0">
                <a:solidFill>
                  <a:srgbClr val="FFFAFA"/>
                </a:solidFill>
                <a:latin typeface="Calibri"/>
                <a:cs typeface="Calibri"/>
              </a:rPr>
              <a:t>2780</a:t>
            </a:r>
            <a:endParaRPr sz="1833" dirty="0">
              <a:latin typeface="Calibri"/>
              <a:cs typeface="Calibri"/>
            </a:endParaRPr>
          </a:p>
          <a:p>
            <a:pPr marL="8467">
              <a:spcBef>
                <a:spcPts val="937"/>
              </a:spcBef>
            </a:pPr>
            <a:r>
              <a:rPr sz="1833" b="1" spc="193" dirty="0">
                <a:solidFill>
                  <a:srgbClr val="FFFAFA"/>
                </a:solidFill>
                <a:latin typeface="Calibri"/>
                <a:cs typeface="Calibri"/>
              </a:rPr>
              <a:t>EMAIL</a:t>
            </a:r>
            <a:r>
              <a:rPr sz="1833" b="1" spc="223" dirty="0">
                <a:solidFill>
                  <a:srgbClr val="FFFAFA"/>
                </a:solidFill>
                <a:latin typeface="Calibri"/>
                <a:cs typeface="Calibri"/>
              </a:rPr>
              <a:t> </a:t>
            </a:r>
            <a:r>
              <a:rPr sz="1833" b="1" spc="220" dirty="0">
                <a:solidFill>
                  <a:srgbClr val="FFFAFA"/>
                </a:solidFill>
                <a:latin typeface="Calibri"/>
                <a:cs typeface="Calibri"/>
              </a:rPr>
              <a:t>ADDRESS:</a:t>
            </a:r>
            <a:endParaRPr sz="1833" dirty="0">
              <a:latin typeface="Calibri"/>
              <a:cs typeface="Calibri"/>
            </a:endParaRPr>
          </a:p>
          <a:p>
            <a:pPr marL="8467">
              <a:spcBef>
                <a:spcPts val="213"/>
              </a:spcBef>
            </a:pPr>
            <a:r>
              <a:rPr sz="1833" spc="213" dirty="0">
                <a:solidFill>
                  <a:srgbClr val="FFFAFA"/>
                </a:solidFill>
                <a:latin typeface="Calibri"/>
                <a:cs typeface="Calibri"/>
              </a:rPr>
              <a:t>TEAM@KALISERLAW.COM</a:t>
            </a:r>
            <a:endParaRPr sz="1833" dirty="0">
              <a:latin typeface="Calibri"/>
              <a:cs typeface="Calibri"/>
            </a:endParaRPr>
          </a:p>
          <a:p>
            <a:pPr marL="8467">
              <a:spcBef>
                <a:spcPts val="937"/>
              </a:spcBef>
            </a:pPr>
            <a:r>
              <a:rPr sz="1833" b="1" spc="200" dirty="0">
                <a:solidFill>
                  <a:srgbClr val="FFFAFA"/>
                </a:solidFill>
                <a:latin typeface="Calibri"/>
                <a:cs typeface="Calibri"/>
              </a:rPr>
              <a:t>WEBSITE:</a:t>
            </a:r>
            <a:endParaRPr sz="1833" dirty="0">
              <a:latin typeface="Calibri"/>
              <a:cs typeface="Calibri"/>
            </a:endParaRPr>
          </a:p>
          <a:p>
            <a:pPr marL="79591">
              <a:spcBef>
                <a:spcPts val="213"/>
              </a:spcBef>
            </a:pPr>
            <a:r>
              <a:rPr sz="1833" spc="203" dirty="0">
                <a:solidFill>
                  <a:srgbClr val="FFFAFA"/>
                </a:solidFill>
                <a:latin typeface="Calibri"/>
                <a:cs typeface="Calibri"/>
              </a:rPr>
              <a:t>WWW.KALISERLAW.COM</a:t>
            </a:r>
            <a:endParaRPr sz="1833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387600" y="685801"/>
            <a:ext cx="4910667" cy="749350"/>
          </a:xfrm>
          <a:prstGeom prst="rect">
            <a:avLst/>
          </a:prstGeom>
        </p:spPr>
        <p:txBody>
          <a:bodyPr vert="horz" wrap="square" lIns="0" tIns="10583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83"/>
              </a:spcBef>
              <a:tabLst>
                <a:tab pos="3690381" algn="l"/>
                <a:tab pos="5852876" algn="l"/>
              </a:tabLst>
            </a:pPr>
            <a:r>
              <a:rPr sz="4800" spc="76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CONNEC</a:t>
            </a:r>
            <a:r>
              <a:rPr sz="4800" spc="-517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US" sz="4800" spc="-517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WITH </a:t>
            </a:r>
            <a:r>
              <a:rPr sz="4800" spc="28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</a:t>
            </a:r>
            <a:r>
              <a:rPr sz="4800" spc="-313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</a:t>
            </a:r>
            <a:endParaRPr sz="4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" y="-8103"/>
            <a:ext cx="2983599" cy="26546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2EFDFC-C63B-171B-725D-7CBDA16D3F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600" y="1447800"/>
            <a:ext cx="2160438" cy="233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59040-6DE2-9C92-DFBB-D38384852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A8A8FB-BE4E-24D1-8D68-6343C80230F1}"/>
              </a:ext>
            </a:extLst>
          </p:cNvPr>
          <p:cNvSpPr txBox="1"/>
          <p:nvPr/>
        </p:nvSpPr>
        <p:spPr>
          <a:xfrm>
            <a:off x="10193267" y="6117579"/>
            <a:ext cx="1998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December 2024</a:t>
            </a:r>
          </a:p>
          <a:p>
            <a:pPr algn="ctr"/>
            <a:fld id="{0CD09B68-EEA3-4117-BEF1-6E06AC7359BA}" type="slidenum">
              <a:rPr lang="en-US" sz="1000" b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10</a:t>
            </a:fld>
            <a:endParaRPr lang="en-US" sz="1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51383-2D23-552E-6FEA-A1AAB4E2CAC6}"/>
              </a:ext>
            </a:extLst>
          </p:cNvPr>
          <p:cNvSpPr txBox="1"/>
          <p:nvPr/>
        </p:nvSpPr>
        <p:spPr>
          <a:xfrm>
            <a:off x="137565" y="849664"/>
            <a:ext cx="9759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KEY PERSON’S FINANCIAL ROLE IN SYNDICATION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675859-BE91-AA45-C607-473C1DF0746C}"/>
              </a:ext>
            </a:extLst>
          </p:cNvPr>
          <p:cNvSpPr txBox="1"/>
          <p:nvPr/>
        </p:nvSpPr>
        <p:spPr>
          <a:xfrm>
            <a:off x="218483" y="1731697"/>
            <a:ext cx="63522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Equity Requirements:</a:t>
            </a:r>
          </a:p>
          <a:p>
            <a:pPr marL="914400" lvl="1" indent="-457200">
              <a:buFont typeface="Aptos" panose="020B0004020202020204" pitchFamily="34" charset="0"/>
              <a:buChar char="─"/>
            </a:pPr>
            <a:r>
              <a:rPr lang="en-US" sz="2000" dirty="0"/>
              <a:t>Often required to contribute a % of the total equity (not necessarily)</a:t>
            </a:r>
          </a:p>
          <a:p>
            <a:pPr marL="914400" lvl="1" indent="-457200">
              <a:buFont typeface="Aptos" panose="020B0004020202020204" pitchFamily="34" charset="0"/>
              <a:buChar char="─"/>
            </a:pPr>
            <a:r>
              <a:rPr lang="en-US" sz="2000" dirty="0"/>
              <a:t>Shows alignment with investor interests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Guarantees:</a:t>
            </a:r>
          </a:p>
          <a:p>
            <a:pPr marL="914400" lvl="1" indent="-457200">
              <a:buFont typeface="Aptos" panose="020B0004020202020204" pitchFamily="34" charset="0"/>
              <a:buChar char="─"/>
            </a:pPr>
            <a:r>
              <a:rPr lang="en-US" sz="2000" dirty="0"/>
              <a:t>Personally guaranteeing portions of debt (recourse loans)</a:t>
            </a:r>
          </a:p>
          <a:p>
            <a:pPr marL="914400" lvl="1" indent="-457200">
              <a:buFont typeface="Aptos" panose="020B0004020202020204" pitchFamily="34" charset="0"/>
              <a:buChar char="─"/>
            </a:pPr>
            <a:r>
              <a:rPr lang="en-US" sz="2000" dirty="0"/>
              <a:t>Helps secure favorable financing terms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Risk Mitigation:</a:t>
            </a:r>
            <a:endParaRPr lang="en-US" sz="1200" b="1" dirty="0"/>
          </a:p>
          <a:p>
            <a:pPr marL="914400" lvl="1" indent="-457200">
              <a:buFont typeface="Aptos" panose="020B0004020202020204" pitchFamily="34" charset="0"/>
              <a:buChar char="─"/>
            </a:pPr>
            <a:r>
              <a:rPr lang="en-US" sz="2000" dirty="0"/>
              <a:t>Acts as a buffer for unexpected financial losses</a:t>
            </a:r>
          </a:p>
        </p:txBody>
      </p:sp>
      <p:pic>
        <p:nvPicPr>
          <p:cNvPr id="4098" name="Picture 2" descr="Pie chart showing the total breakdown ...">
            <a:extLst>
              <a:ext uri="{FF2B5EF4-FFF2-40B4-BE49-F238E27FC236}">
                <a16:creationId xmlns:a16="http://schemas.microsoft.com/office/drawing/2014/main" id="{61FCA8F3-7A7B-1E71-AF2E-B1CBB407F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9"/>
          <a:stretch/>
        </p:blipFill>
        <p:spPr bwMode="auto">
          <a:xfrm>
            <a:off x="7752170" y="1739788"/>
            <a:ext cx="4054110" cy="401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A8BDF7C8-EE4C-94FB-636F-C5889F062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0" y="93775"/>
            <a:ext cx="1670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549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35215-14FF-869F-CE09-14CC704BE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687A55-1508-FE9C-2F3B-3DD7A1C9CD5A}"/>
              </a:ext>
            </a:extLst>
          </p:cNvPr>
          <p:cNvSpPr txBox="1"/>
          <p:nvPr/>
        </p:nvSpPr>
        <p:spPr>
          <a:xfrm>
            <a:off x="10193267" y="6117579"/>
            <a:ext cx="1998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December 2024</a:t>
            </a:r>
          </a:p>
          <a:p>
            <a:pPr algn="ctr"/>
            <a:fld id="{0CD09B68-EEA3-4117-BEF1-6E06AC7359BA}" type="slidenum">
              <a:rPr lang="en-US" sz="1000" b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11</a:t>
            </a:fld>
            <a:endParaRPr lang="en-US" sz="1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B703E-3BCF-1E74-F9B6-D085B06ADE83}"/>
              </a:ext>
            </a:extLst>
          </p:cNvPr>
          <p:cNvSpPr txBox="1"/>
          <p:nvPr/>
        </p:nvSpPr>
        <p:spPr>
          <a:xfrm>
            <a:off x="137565" y="849664"/>
            <a:ext cx="8439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LENDER’S PERSPECTIVE ON A “KEY PERSON”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71AFF9-1E0B-5144-E115-0F2C424F144F}"/>
              </a:ext>
            </a:extLst>
          </p:cNvPr>
          <p:cNvSpPr txBox="1"/>
          <p:nvPr/>
        </p:nvSpPr>
        <p:spPr>
          <a:xfrm>
            <a:off x="218483" y="1731697"/>
            <a:ext cx="635224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Financial Viability Metrics:</a:t>
            </a:r>
          </a:p>
          <a:p>
            <a:pPr marL="914400" lvl="1" indent="-457200">
              <a:buFont typeface="Aptos" panose="020B0004020202020204" pitchFamily="34" charset="0"/>
              <a:buChar char="─"/>
            </a:pPr>
            <a:r>
              <a:rPr lang="en-US" sz="2000" b="1" u="sng" dirty="0"/>
              <a:t>Creditworthiness</a:t>
            </a:r>
            <a:r>
              <a:rPr lang="en-US" sz="2000" dirty="0"/>
              <a:t>: Strong credit score and history</a:t>
            </a:r>
          </a:p>
          <a:p>
            <a:pPr marL="914400" lvl="1" indent="-457200">
              <a:buFont typeface="Aptos" panose="020B0004020202020204" pitchFamily="34" charset="0"/>
              <a:buChar char="─"/>
            </a:pPr>
            <a:r>
              <a:rPr lang="en-US" sz="2000" b="1" dirty="0"/>
              <a:t>Net Worth</a:t>
            </a:r>
            <a:r>
              <a:rPr lang="en-US" sz="2000" dirty="0"/>
              <a:t>: Typically, a multiple or % of the loan amount</a:t>
            </a:r>
          </a:p>
          <a:p>
            <a:pPr marL="914400" lvl="1" indent="-457200">
              <a:buFont typeface="Aptos" panose="020B0004020202020204" pitchFamily="34" charset="0"/>
              <a:buChar char="─"/>
            </a:pPr>
            <a:r>
              <a:rPr lang="en-US" sz="2000" b="1" u="sng" dirty="0"/>
              <a:t>Liquidity</a:t>
            </a:r>
            <a:r>
              <a:rPr lang="en-US" sz="2000" dirty="0"/>
              <a:t>: Sufficient liquid assets, often a percentage of the loan value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Experience:</a:t>
            </a:r>
          </a:p>
          <a:p>
            <a:pPr marL="914400" lvl="1" indent="-457200">
              <a:buFont typeface="Aptos" panose="020B0004020202020204" pitchFamily="34" charset="0"/>
              <a:buChar char="─"/>
            </a:pPr>
            <a:r>
              <a:rPr lang="en-US" sz="2000" dirty="0"/>
              <a:t>Previous experience managing similar projects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Reputation:</a:t>
            </a:r>
          </a:p>
          <a:p>
            <a:pPr marL="914400" lvl="1" indent="-457200">
              <a:buFont typeface="Aptos" panose="020B0004020202020204" pitchFamily="34" charset="0"/>
              <a:buChar char="─"/>
            </a:pPr>
            <a:r>
              <a:rPr lang="en-US" sz="2000" dirty="0"/>
              <a:t>Good standing in the industry with references or endorsements</a:t>
            </a:r>
          </a:p>
        </p:txBody>
      </p:sp>
      <p:pic>
        <p:nvPicPr>
          <p:cNvPr id="5128" name="Picture 8" descr="Lenders Perspective - FasterCapital">
            <a:extLst>
              <a:ext uri="{FF2B5EF4-FFF2-40B4-BE49-F238E27FC236}">
                <a16:creationId xmlns:a16="http://schemas.microsoft.com/office/drawing/2014/main" id="{CA6143AC-D15A-D6E6-7AE9-1BCCEEDA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496" y="2098729"/>
            <a:ext cx="4564244" cy="30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64352655-94F5-28F4-F1F4-1036D58D0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0" y="93775"/>
            <a:ext cx="1670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53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560FB-D616-F26C-EA3E-FD0D98E4F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5DF116-4790-62CC-1675-A1DE379FDBD2}"/>
              </a:ext>
            </a:extLst>
          </p:cNvPr>
          <p:cNvSpPr txBox="1"/>
          <p:nvPr/>
        </p:nvSpPr>
        <p:spPr>
          <a:xfrm>
            <a:off x="10193267" y="6117579"/>
            <a:ext cx="1998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December 2024</a:t>
            </a:r>
          </a:p>
          <a:p>
            <a:pPr algn="ctr"/>
            <a:fld id="{0CD09B68-EEA3-4117-BEF1-6E06AC7359BA}" type="slidenum">
              <a:rPr lang="en-US" sz="1000" b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12</a:t>
            </a:fld>
            <a:endParaRPr lang="en-US" sz="1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11C7FF-61AC-8B1E-4E6F-F8F1611E1D41}"/>
              </a:ext>
            </a:extLst>
          </p:cNvPr>
          <p:cNvSpPr txBox="1"/>
          <p:nvPr/>
        </p:nvSpPr>
        <p:spPr>
          <a:xfrm>
            <a:off x="137565" y="849664"/>
            <a:ext cx="8439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CONTROL VS. NO CONTROL MEASURES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1F78C5-CAB8-FD77-3583-46B6049678F3}"/>
              </a:ext>
            </a:extLst>
          </p:cNvPr>
          <p:cNvSpPr txBox="1"/>
          <p:nvPr/>
        </p:nvSpPr>
        <p:spPr>
          <a:xfrm>
            <a:off x="218483" y="1731697"/>
            <a:ext cx="635224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Control Measures:</a:t>
            </a:r>
          </a:p>
          <a:p>
            <a:pPr marL="914400" lvl="1" indent="-457200">
              <a:buFont typeface="Aptos" panose="020B0004020202020204" pitchFamily="34" charset="0"/>
              <a:buChar char="─"/>
            </a:pPr>
            <a:r>
              <a:rPr lang="en-US" sz="2000" dirty="0"/>
              <a:t>Key person may have direct control over project management and financial decisions</a:t>
            </a:r>
          </a:p>
          <a:p>
            <a:pPr marL="914400" lvl="1" indent="-457200">
              <a:buFont typeface="Aptos" panose="020B0004020202020204" pitchFamily="34" charset="0"/>
              <a:buChar char="─"/>
            </a:pPr>
            <a:r>
              <a:rPr lang="en-US" sz="2000" dirty="0"/>
              <a:t>Lenders favor key persons with decision-making authority to ensure accountability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No Control Measures:</a:t>
            </a:r>
          </a:p>
          <a:p>
            <a:pPr marL="914400" lvl="1" indent="-457200">
              <a:buFont typeface="Aptos" panose="020B0004020202020204" pitchFamily="34" charset="0"/>
              <a:buChar char="─"/>
            </a:pPr>
            <a:r>
              <a:rPr lang="en-US" sz="2000" dirty="0"/>
              <a:t>In some cases, key person’s role is limited to financial guarantees without operational control</a:t>
            </a:r>
          </a:p>
          <a:p>
            <a:pPr marL="914400" lvl="1" indent="-457200">
              <a:buFont typeface="Aptos" panose="020B0004020202020204" pitchFamily="34" charset="0"/>
              <a:buChar char="─"/>
            </a:pPr>
            <a:r>
              <a:rPr lang="en-US" sz="2000" dirty="0"/>
              <a:t>Protects lenders in cases where the borrow defaults or needs restructuring.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146" name="Picture 2" descr="What Can I Control? (Free Worksheet!) — Miriam Mogilevsky, LISW">
            <a:extLst>
              <a:ext uri="{FF2B5EF4-FFF2-40B4-BE49-F238E27FC236}">
                <a16:creationId xmlns:a16="http://schemas.microsoft.com/office/drawing/2014/main" id="{AB7ADF50-D4E6-DACB-46CA-58B29DAD2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20" y="1553671"/>
            <a:ext cx="4086478" cy="408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953F8AD3-43AD-1F32-201E-6FA22644B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0" y="93775"/>
            <a:ext cx="1670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307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40745-4900-8C41-D5C8-01838CFA0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58D1A1-3538-66A8-F23B-90D7712E46D3}"/>
              </a:ext>
            </a:extLst>
          </p:cNvPr>
          <p:cNvSpPr txBox="1"/>
          <p:nvPr/>
        </p:nvSpPr>
        <p:spPr>
          <a:xfrm>
            <a:off x="10193267" y="6117579"/>
            <a:ext cx="1998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December 2024</a:t>
            </a:r>
          </a:p>
          <a:p>
            <a:pPr algn="ctr"/>
            <a:fld id="{0CD09B68-EEA3-4117-BEF1-6E06AC7359BA}" type="slidenum">
              <a:rPr lang="en-US" sz="1000" b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13</a:t>
            </a:fld>
            <a:endParaRPr lang="en-US" sz="1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EDC68-BDB1-3ADB-D28D-BD1D78ABB0BA}"/>
              </a:ext>
            </a:extLst>
          </p:cNvPr>
          <p:cNvSpPr txBox="1"/>
          <p:nvPr/>
        </p:nvSpPr>
        <p:spPr>
          <a:xfrm>
            <a:off x="137565" y="849664"/>
            <a:ext cx="8439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badi Extra Light" panose="020B0204020104020204" pitchFamily="34" charset="0"/>
              </a:rPr>
              <a:t>KEY PERSON GUARANTEES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DD7A3C-95F0-306E-0DF1-710EFEFEDBD7}"/>
              </a:ext>
            </a:extLst>
          </p:cNvPr>
          <p:cNvSpPr txBox="1"/>
          <p:nvPr/>
        </p:nvSpPr>
        <p:spPr>
          <a:xfrm>
            <a:off x="218483" y="1731697"/>
            <a:ext cx="63522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Recourse Loans:</a:t>
            </a:r>
          </a:p>
          <a:p>
            <a:pPr marL="914400" lvl="1" indent="-457200">
              <a:buFont typeface="Aptos" panose="020B0004020202020204" pitchFamily="34" charset="0"/>
              <a:buChar char="─"/>
            </a:pPr>
            <a:r>
              <a:rPr lang="en-US" sz="2000" dirty="0"/>
              <a:t>Key person provides a personal guarantee, increasing lender confidence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Non-Recourse Loans:</a:t>
            </a:r>
          </a:p>
          <a:p>
            <a:pPr marL="914400" lvl="1" indent="-457200">
              <a:buFont typeface="Aptos" panose="020B0004020202020204" pitchFamily="34" charset="0"/>
              <a:buChar char="─"/>
            </a:pPr>
            <a:r>
              <a:rPr lang="en-US" sz="2000" dirty="0"/>
              <a:t>Lender focuses on property value but may require a key person’s guarantee for carve-outs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Bad-Boy Guarantees:</a:t>
            </a:r>
          </a:p>
          <a:p>
            <a:pPr marL="914400" lvl="1" indent="-457200">
              <a:buFont typeface="Aptos" panose="020B0004020202020204" pitchFamily="34" charset="0"/>
              <a:buChar char="─"/>
            </a:pPr>
            <a:r>
              <a:rPr lang="en-US" sz="2000" dirty="0"/>
              <a:t>Key person ensures against fraud, mismanagement, or violations of loan terms.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174" name="Picture 6" descr="How Does a Non-Recourse Loan Become a ...">
            <a:extLst>
              <a:ext uri="{FF2B5EF4-FFF2-40B4-BE49-F238E27FC236}">
                <a16:creationId xmlns:a16="http://schemas.microsoft.com/office/drawing/2014/main" id="{2EAC608C-5E48-F0EA-539B-C1AAE0B3C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61" y="1602603"/>
            <a:ext cx="4656772" cy="346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1533EE66-75B3-A9B9-8A43-7522D38ED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0" y="93775"/>
            <a:ext cx="1670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996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73F0F-A79D-0324-717B-282CDE5D4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33E575-08BB-7085-2391-8B93CEB81FBF}"/>
              </a:ext>
            </a:extLst>
          </p:cNvPr>
          <p:cNvSpPr txBox="1"/>
          <p:nvPr/>
        </p:nvSpPr>
        <p:spPr>
          <a:xfrm>
            <a:off x="10193267" y="6117579"/>
            <a:ext cx="1998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December 2024</a:t>
            </a:r>
          </a:p>
          <a:p>
            <a:pPr algn="ctr"/>
            <a:fld id="{0CD09B68-EEA3-4117-BEF1-6E06AC7359BA}" type="slidenum">
              <a:rPr lang="en-US" sz="1000" b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14</a:t>
            </a:fld>
            <a:endParaRPr lang="en-US" sz="1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51DFF5-96CC-C8A7-6DD5-3E085FF8C54F}"/>
              </a:ext>
            </a:extLst>
          </p:cNvPr>
          <p:cNvSpPr txBox="1"/>
          <p:nvPr/>
        </p:nvSpPr>
        <p:spPr>
          <a:xfrm>
            <a:off x="137565" y="849664"/>
            <a:ext cx="8439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178768-D761-5F8C-D29F-C1870331AF5A}"/>
              </a:ext>
            </a:extLst>
          </p:cNvPr>
          <p:cNvSpPr txBox="1"/>
          <p:nvPr/>
        </p:nvSpPr>
        <p:spPr>
          <a:xfrm>
            <a:off x="218484" y="1731697"/>
            <a:ext cx="577352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Key Takeaways</a:t>
            </a:r>
            <a:endParaRPr lang="en-US" sz="2400" dirty="0"/>
          </a:p>
          <a:p>
            <a:pPr marL="914400" lvl="1" indent="-457200">
              <a:buFont typeface="Aptos" panose="020B0004020202020204" pitchFamily="34" charset="0"/>
              <a:buChar char="─"/>
            </a:pPr>
            <a:r>
              <a:rPr lang="en-US" sz="2000" dirty="0"/>
              <a:t>Syndicators seek financial robust individuals with leadership and experience.</a:t>
            </a:r>
          </a:p>
          <a:p>
            <a:pPr marL="914400" lvl="1" indent="-457200">
              <a:buFont typeface="Aptos" panose="020B0004020202020204" pitchFamily="34" charset="0"/>
              <a:buChar char="─"/>
            </a:pPr>
            <a:r>
              <a:rPr lang="en-US" sz="2000" dirty="0"/>
              <a:t>Lenders focus on net worth, liquidity, and creditworthiness of the key person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Final Thought:</a:t>
            </a:r>
            <a:endParaRPr lang="en-US" sz="2400" dirty="0"/>
          </a:p>
          <a:p>
            <a:pPr marL="914400" lvl="1" indent="-457200">
              <a:buFont typeface="Aptos" panose="020B0004020202020204" pitchFamily="34" charset="0"/>
              <a:buChar char="─"/>
            </a:pPr>
            <a:r>
              <a:rPr lang="en-US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“Key Person” role is critical to bridging trust between sponsors, lenders and equity.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Key Personnel In Your Project ...">
            <a:extLst>
              <a:ext uri="{FF2B5EF4-FFF2-40B4-BE49-F238E27FC236}">
                <a16:creationId xmlns:a16="http://schemas.microsoft.com/office/drawing/2014/main" id="{ADE32C71-E785-64B8-D30D-65F0172FA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05" y="1910100"/>
            <a:ext cx="4924296" cy="327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1E7A5540-F30B-DC99-A094-FB290580F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0" y="93775"/>
            <a:ext cx="1670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595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D04B5-18E0-3351-816F-D011E6EA0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F5A837-3A64-FACF-5F8A-D0871A06270E}"/>
              </a:ext>
            </a:extLst>
          </p:cNvPr>
          <p:cNvSpPr txBox="1"/>
          <p:nvPr/>
        </p:nvSpPr>
        <p:spPr>
          <a:xfrm>
            <a:off x="10193267" y="6117579"/>
            <a:ext cx="1998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December 2024</a:t>
            </a:r>
          </a:p>
          <a:p>
            <a:pPr algn="ctr"/>
            <a:fld id="{0CD09B68-EEA3-4117-BEF1-6E06AC7359BA}" type="slidenum">
              <a:rPr lang="en-US" sz="1000" b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15</a:t>
            </a:fld>
            <a:endParaRPr lang="en-US" sz="1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EBF57B-0D3F-7896-5B0C-6CC0C478D61F}"/>
              </a:ext>
            </a:extLst>
          </p:cNvPr>
          <p:cNvSpPr txBox="1"/>
          <p:nvPr/>
        </p:nvSpPr>
        <p:spPr>
          <a:xfrm>
            <a:off x="137565" y="849664"/>
            <a:ext cx="8439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QUESTIONS &amp; DISCUSSIONS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63412-6442-56C6-24F5-088484F239BB}"/>
              </a:ext>
            </a:extLst>
          </p:cNvPr>
          <p:cNvSpPr txBox="1"/>
          <p:nvPr/>
        </p:nvSpPr>
        <p:spPr>
          <a:xfrm>
            <a:off x="218483" y="1731697"/>
            <a:ext cx="63522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>
                <a:ea typeface="Aptos" panose="020B0004020202020204" pitchFamily="34" charset="0"/>
                <a:cs typeface="Times New Roman" panose="02020603050405020304" pitchFamily="18" charset="0"/>
              </a:rPr>
              <a:t>What additional qualities do you think are critical for a “key person” to ensure project success?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kern="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What do you think a “key person” should be c</a:t>
            </a:r>
            <a:r>
              <a:rPr lang="en-US" sz="2400" kern="0" dirty="0">
                <a:ea typeface="Aptos" panose="020B0004020202020204" pitchFamily="34" charset="0"/>
                <a:cs typeface="Times New Roman" panose="02020603050405020304" pitchFamily="18" charset="0"/>
              </a:rPr>
              <a:t>ompensated and how?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kern="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What do you think a “key person” should be c</a:t>
            </a:r>
            <a:r>
              <a:rPr lang="en-US" sz="2400" kern="0" dirty="0">
                <a:ea typeface="Aptos" panose="020B0004020202020204" pitchFamily="34" charset="0"/>
                <a:cs typeface="Times New Roman" panose="02020603050405020304" pitchFamily="18" charset="0"/>
              </a:rPr>
              <a:t>ompensated and how?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Open up for additional questions?</a:t>
            </a:r>
          </a:p>
        </p:txBody>
      </p:sp>
      <p:pic>
        <p:nvPicPr>
          <p:cNvPr id="10242" name="Picture 2" descr="Meaningful Roundtable Discussion ...">
            <a:extLst>
              <a:ext uri="{FF2B5EF4-FFF2-40B4-BE49-F238E27FC236}">
                <a16:creationId xmlns:a16="http://schemas.microsoft.com/office/drawing/2014/main" id="{50224E18-AA8F-12AC-B792-1445BD356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057" y="1982928"/>
            <a:ext cx="4875654" cy="381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C3D9CD9D-0D0F-307A-F21E-C59DBA4CF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0" y="93775"/>
            <a:ext cx="1670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597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0D914-AEEB-EABD-FF50-3C6771184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2E4F7387-82E9-7EBF-74F9-81A23C555DFA}"/>
              </a:ext>
            </a:extLst>
          </p:cNvPr>
          <p:cNvGrpSpPr/>
          <p:nvPr/>
        </p:nvGrpSpPr>
        <p:grpSpPr>
          <a:xfrm>
            <a:off x="0" y="1"/>
            <a:ext cx="12192000" cy="2294467"/>
            <a:chOff x="0" y="2"/>
            <a:chExt cx="18288000" cy="344170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EDAD68F8-7562-BD11-FD4D-99E2C5DC017B}"/>
                </a:ext>
              </a:extLst>
            </p:cNvPr>
            <p:cNvSpPr/>
            <p:nvPr/>
          </p:nvSpPr>
          <p:spPr>
            <a:xfrm>
              <a:off x="0" y="3"/>
              <a:ext cx="18275935" cy="3086100"/>
            </a:xfrm>
            <a:custGeom>
              <a:avLst/>
              <a:gdLst/>
              <a:ahLst/>
              <a:cxnLst/>
              <a:rect l="l" t="t" r="r" b="b"/>
              <a:pathLst>
                <a:path w="18275935" h="3086100">
                  <a:moveTo>
                    <a:pt x="18275497" y="3086099"/>
                  </a:moveTo>
                  <a:lnTo>
                    <a:pt x="0" y="3086099"/>
                  </a:lnTo>
                  <a:lnTo>
                    <a:pt x="0" y="0"/>
                  </a:lnTo>
                  <a:lnTo>
                    <a:pt x="18275497" y="0"/>
                  </a:lnTo>
                  <a:lnTo>
                    <a:pt x="18275497" y="3086099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38A5B12F-9055-1948-1B7C-3A7C2297B7C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66109" y="2"/>
              <a:ext cx="4821889" cy="3086100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094B6D5C-38AF-4E0E-6800-F1386F32A65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"/>
              <a:ext cx="3572655" cy="3441699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28ECC8BB-41C8-B918-3042-03EDEB08EA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5012" y="711779"/>
            <a:ext cx="9425517" cy="749778"/>
          </a:xfrm>
          <a:prstGeom prst="rect">
            <a:avLst/>
          </a:prstGeom>
        </p:spPr>
        <p:txBody>
          <a:bodyPr vert="horz" wrap="square" lIns="0" tIns="11007" rIns="0" bIns="0" rtlCol="0" anchor="ctr">
            <a:spAutoFit/>
          </a:bodyPr>
          <a:lstStyle/>
          <a:p>
            <a:pPr marL="1361931">
              <a:lnSpc>
                <a:spcPct val="100000"/>
              </a:lnSpc>
              <a:spcBef>
                <a:spcPts val="87"/>
              </a:spcBef>
              <a:tabLst>
                <a:tab pos="3512572" algn="l"/>
                <a:tab pos="4475280" algn="l"/>
              </a:tabLst>
            </a:pPr>
            <a:r>
              <a:rPr lang="en-US" sz="4800" spc="-18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FINDERS = $$$$ (MAYBE)</a:t>
            </a:r>
            <a:endParaRPr sz="4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0" name="Picture 2" descr="SEC Proposes to Exempt Certain 'Finders' from Broker-Dealer Registration |  LP">
            <a:extLst>
              <a:ext uri="{FF2B5EF4-FFF2-40B4-BE49-F238E27FC236}">
                <a16:creationId xmlns:a16="http://schemas.microsoft.com/office/drawing/2014/main" id="{72BB94A3-CF3A-993B-1226-90AF7762D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94" y="2327321"/>
            <a:ext cx="6398029" cy="423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373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E0F7C02D-CCEF-03A4-BEDC-F639A85764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85131" y="1859756"/>
            <a:ext cx="8821737" cy="31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400" dirty="0">
                <a:solidFill>
                  <a:srgbClr val="4472C4"/>
                </a:solidFill>
                <a:latin typeface="Aptos" panose="020B0004020202020204" pitchFamily="34" charset="0"/>
              </a:rPr>
              <a:t>“FINDER’S FEES” ARE PERMISSIBLE BY THE SEC TO FINDERS THAT ARE NEITHER BROKER/DEALERS NOR REGISTERED INVESTMENT ADVISORS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EF319-44A6-E844-480D-002FD2FA6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C725E-51C9-4F6E-BB60-7785E9BB554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4E71DA0A-AA05-0281-C17D-04BDD4C39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0" y="93775"/>
            <a:ext cx="1670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8">
            <a:extLst>
              <a:ext uri="{FF2B5EF4-FFF2-40B4-BE49-F238E27FC236}">
                <a16:creationId xmlns:a16="http://schemas.microsoft.com/office/drawing/2014/main" id="{D434C824-1EFF-1CD0-0F2B-86C9651E5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-73025"/>
            <a:ext cx="8843962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000">
                <a:latin typeface="Aptos" panose="020B0004020202020204" pitchFamily="34" charset="0"/>
              </a:rPr>
              <a:t>TWO TIERS OF FINDERS</a:t>
            </a:r>
            <a:endParaRPr lang="en-US" altLang="en-US" sz="3700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3464D-EDA4-D83E-C6E4-64BDE55E88AF}"/>
              </a:ext>
            </a:extLst>
          </p:cNvPr>
          <p:cNvSpPr txBox="1"/>
          <p:nvPr/>
        </p:nvSpPr>
        <p:spPr>
          <a:xfrm>
            <a:off x="822959" y="4196398"/>
            <a:ext cx="10837863" cy="2400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800"/>
              </a:spcAft>
            </a:pPr>
            <a:r>
              <a:rPr lang="en-US" alt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Tier II Finders</a:t>
            </a:r>
            <a:endParaRPr lang="en-US" altLang="en-US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800"/>
              </a:spcAft>
            </a:pPr>
            <a:r>
              <a:rPr lang="en-US" altLang="en-US" u="sng" dirty="0">
                <a:latin typeface="Aptos" panose="020B0004020202020204" pitchFamily="34" charset="0"/>
                <a:cs typeface="Times New Roman" panose="02020603050405020304" pitchFamily="18" charset="0"/>
              </a:rPr>
              <a:t>Services Allowed</a:t>
            </a:r>
            <a:r>
              <a:rPr lang="en-US" altLang="en-US" dirty="0">
                <a:latin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15000"/>
              </a:lnSpc>
              <a:spcAft>
                <a:spcPts val="800"/>
              </a:spcAft>
            </a:pPr>
            <a:r>
              <a:rPr lang="en-US" altLang="en-US" dirty="0">
                <a:latin typeface="Aptos" panose="020B0004020202020204" pitchFamily="34" charset="0"/>
                <a:ea typeface="Times New Roman" panose="02020603050405020304" pitchFamily="18" charset="0"/>
                <a:cs typeface="Apple Color Emoji"/>
              </a:rPr>
              <a:t>🔍</a:t>
            </a:r>
            <a:r>
              <a:rPr lang="en-US" altLang="en-US" dirty="0">
                <a:latin typeface="Aptos" panose="020B0004020202020204" pitchFamily="34" charset="0"/>
                <a:cs typeface="Times New Roman" panose="02020603050405020304" pitchFamily="18" charset="0"/>
              </a:rPr>
              <a:t> Introduction and Solicitation: Can actively solicit and contact potential investors, distribute issuer info, and discuss the issuer (but no investment advice).</a:t>
            </a:r>
          </a:p>
          <a:p>
            <a:pPr eaLnBrk="1" hangingPunct="1">
              <a:lnSpc>
                <a:spcPct val="115000"/>
              </a:lnSpc>
              <a:spcAft>
                <a:spcPts val="800"/>
              </a:spcAft>
            </a:pPr>
            <a:r>
              <a:rPr lang="en-US" altLang="en-US" dirty="0">
                <a:latin typeface="Aptos" panose="020B0004020202020204" pitchFamily="34" charset="0"/>
                <a:cs typeface="Times New Roman" panose="02020603050405020304" pitchFamily="18" charset="0"/>
              </a:rPr>
              <a:t>🚫 No Investment Advice: Cannot advise on investment merits or recommend securities purchases.</a:t>
            </a:r>
          </a:p>
          <a:p>
            <a:pPr eaLnBrk="1" hangingPunct="1">
              <a:lnSpc>
                <a:spcPct val="115000"/>
              </a:lnSpc>
              <a:spcAft>
                <a:spcPts val="800"/>
              </a:spcAft>
            </a:pPr>
            <a:r>
              <a:rPr lang="en-US" altLang="en-US" dirty="0">
                <a:latin typeface="Aptos" panose="020B0004020202020204" pitchFamily="34" charset="0"/>
                <a:cs typeface="Times New Roman" panose="02020603050405020304" pitchFamily="18" charset="0"/>
              </a:rPr>
              <a:t>💵 No Handling of Funds: Cannot handle funds or securities in transactions.</a:t>
            </a:r>
          </a:p>
        </p:txBody>
      </p:sp>
      <p:pic>
        <p:nvPicPr>
          <p:cNvPr id="2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B6491DED-92BB-97BA-F744-9B7451494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017" y="142328"/>
            <a:ext cx="1670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08" name="TextBox 5">
            <a:extLst>
              <a:ext uri="{FF2B5EF4-FFF2-40B4-BE49-F238E27FC236}">
                <a16:creationId xmlns:a16="http://schemas.microsoft.com/office/drawing/2014/main" id="{9CC7E5E4-61E6-C7B9-C987-8B3AC2F00799}"/>
              </a:ext>
            </a:extLst>
          </p:cNvPr>
          <p:cNvGraphicFramePr/>
          <p:nvPr/>
        </p:nvGraphicFramePr>
        <p:xfrm>
          <a:off x="838200" y="1384300"/>
          <a:ext cx="10837863" cy="269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8">
            <a:extLst>
              <a:ext uri="{FF2B5EF4-FFF2-40B4-BE49-F238E27FC236}">
                <a16:creationId xmlns:a16="http://schemas.microsoft.com/office/drawing/2014/main" id="{C1588F6F-DA3C-7490-1B7F-7507EE67D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54" y="118167"/>
            <a:ext cx="8843962" cy="124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latin typeface="Aptos" panose="020B0004020202020204" pitchFamily="34" charset="0"/>
              </a:rPr>
              <a:t>PAYMENT STRUCTURE FOR THE TIERS</a:t>
            </a:r>
            <a:endParaRPr lang="en-US" altLang="en-US" sz="3700" dirty="0"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597135-CF1E-D70F-C620-2F3AF3C61CFD}"/>
              </a:ext>
            </a:extLst>
          </p:cNvPr>
          <p:cNvSpPr txBox="1"/>
          <p:nvPr/>
        </p:nvSpPr>
        <p:spPr>
          <a:xfrm>
            <a:off x="838198" y="1497316"/>
            <a:ext cx="10837863" cy="2043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800"/>
              </a:spcAft>
            </a:pPr>
            <a:r>
              <a:rPr lang="en-US" alt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Tier I Finders</a:t>
            </a:r>
            <a:endParaRPr lang="en-US" altLang="en-US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800"/>
              </a:spcAft>
            </a:pPr>
            <a:r>
              <a:rPr lang="en-US" altLang="en-US" u="sng" dirty="0">
                <a:latin typeface="Aptos" panose="020B0004020202020204" pitchFamily="34" charset="0"/>
                <a:cs typeface="Times New Roman" panose="02020603050405020304" pitchFamily="18" charset="0"/>
              </a:rPr>
              <a:t>Payment Structure</a:t>
            </a:r>
            <a:r>
              <a:rPr lang="en-US" altLang="en-US" dirty="0">
                <a:latin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dirty="0">
                <a:latin typeface="Aptos" panose="020B0004020202020204" pitchFamily="34" charset="0"/>
                <a:ea typeface="Times New Roman" panose="02020603050405020304" pitchFamily="18" charset="0"/>
                <a:cs typeface="Apple Color Emoji"/>
              </a:rPr>
              <a:t>💰</a:t>
            </a:r>
            <a:r>
              <a:rPr lang="en-US" altLang="en-US" dirty="0">
                <a:latin typeface="Aptos" panose="020B0004020202020204" pitchFamily="34" charset="0"/>
                <a:cs typeface="Times New Roman" panose="02020603050405020304" pitchFamily="18" charset="0"/>
              </a:rPr>
              <a:t> Fixed Compensation: They receive a fixed fee not tied to the investment’s outcome.</a:t>
            </a:r>
          </a:p>
          <a:p>
            <a:pPr eaLnBrk="1" hangingPunct="1"/>
            <a:endParaRPr lang="en-US" altLang="en-US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Aptos" panose="020B0004020202020204" pitchFamily="34" charset="0"/>
                <a:cs typeface="Times New Roman" panose="02020603050405020304" pitchFamily="18" charset="0"/>
              </a:rPr>
              <a:t>🚫 Non-Transaction Based: No transaction-based compensation, keeping them out of broker-dealer classification.</a:t>
            </a:r>
            <a:r>
              <a:rPr lang="en-US" altLang="en-US" dirty="0"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0A4282-8BF6-F7E7-5BB2-5E5A666CB573}"/>
              </a:ext>
            </a:extLst>
          </p:cNvPr>
          <p:cNvSpPr txBox="1"/>
          <p:nvPr/>
        </p:nvSpPr>
        <p:spPr>
          <a:xfrm>
            <a:off x="838199" y="3655728"/>
            <a:ext cx="10837863" cy="26225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800"/>
              </a:spcAft>
            </a:pPr>
            <a:r>
              <a:rPr lang="en-US" alt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Tier II Finders</a:t>
            </a:r>
            <a:endParaRPr lang="en-US" altLang="en-US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800"/>
              </a:spcAft>
            </a:pPr>
            <a:r>
              <a:rPr lang="en-US" altLang="en-US" u="sng" dirty="0">
                <a:latin typeface="Aptos" panose="020B0004020202020204" pitchFamily="34" charset="0"/>
                <a:cs typeface="Times New Roman" panose="02020603050405020304" pitchFamily="18" charset="0"/>
              </a:rPr>
              <a:t>Payment Structure</a:t>
            </a:r>
            <a:r>
              <a:rPr lang="en-US" altLang="en-US" dirty="0">
                <a:latin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dirty="0">
                <a:latin typeface="Aptos" panose="020B0004020202020204" pitchFamily="34" charset="0"/>
                <a:ea typeface="Times New Roman" panose="02020603050405020304" pitchFamily="18" charset="0"/>
                <a:cs typeface="Apple Color Emoji"/>
              </a:rPr>
              <a:t>💸</a:t>
            </a:r>
            <a:r>
              <a:rPr lang="en-US" altLang="en-US" dirty="0">
                <a:latin typeface="Aptos" panose="020B0004020202020204" pitchFamily="34" charset="0"/>
                <a:cs typeface="Times New Roman" panose="02020603050405020304" pitchFamily="18" charset="0"/>
              </a:rPr>
              <a:t> Transaction-Based Compensation: Allowed to receive compensation based on transaction success, such as a percentage of funds raised.</a:t>
            </a:r>
          </a:p>
          <a:p>
            <a:pPr eaLnBrk="1" hangingPunct="1"/>
            <a:endParaRPr lang="en-US" altLang="en-US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Aptos" panose="020B0004020202020204" pitchFamily="34" charset="0"/>
                <a:cs typeface="Times New Roman" panose="02020603050405020304" pitchFamily="18" charset="0"/>
              </a:rPr>
              <a:t>📜 Disclosure Requirements: Must disclose their role, compensation nature, and conflicts of interest to investors, who must acknowledge this in writing.</a:t>
            </a:r>
          </a:p>
          <a:p>
            <a:pPr eaLnBrk="1" hangingPunct="1">
              <a:lnSpc>
                <a:spcPct val="115000"/>
              </a:lnSpc>
              <a:spcAft>
                <a:spcPts val="800"/>
              </a:spcAft>
            </a:pPr>
            <a:endParaRPr lang="en-US" altLang="en-US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A465EBA5-C2B3-1A7B-B83A-F80A0D6DD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0" y="93775"/>
            <a:ext cx="1670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1170" y="5292939"/>
            <a:ext cx="736177" cy="747607"/>
          </a:xfrm>
          <a:custGeom>
            <a:avLst/>
            <a:gdLst/>
            <a:ahLst/>
            <a:cxnLst/>
            <a:rect l="l" t="t" r="r" b="b"/>
            <a:pathLst>
              <a:path w="1104265" h="1121409">
                <a:moveTo>
                  <a:pt x="129439" y="490220"/>
                </a:moveTo>
                <a:lnTo>
                  <a:pt x="88148" y="466090"/>
                </a:lnTo>
                <a:lnTo>
                  <a:pt x="80792" y="434340"/>
                </a:lnTo>
                <a:lnTo>
                  <a:pt x="81627" y="429260"/>
                </a:lnTo>
                <a:lnTo>
                  <a:pt x="104166" y="396240"/>
                </a:lnTo>
                <a:lnTo>
                  <a:pt x="107089" y="394970"/>
                </a:lnTo>
                <a:lnTo>
                  <a:pt x="112862" y="391160"/>
                </a:lnTo>
                <a:lnTo>
                  <a:pt x="118108" y="386080"/>
                </a:lnTo>
                <a:lnTo>
                  <a:pt x="121620" y="379730"/>
                </a:lnTo>
                <a:lnTo>
                  <a:pt x="122188" y="370840"/>
                </a:lnTo>
                <a:lnTo>
                  <a:pt x="119389" y="363220"/>
                </a:lnTo>
                <a:lnTo>
                  <a:pt x="114289" y="356870"/>
                </a:lnTo>
                <a:lnTo>
                  <a:pt x="107918" y="354330"/>
                </a:lnTo>
                <a:lnTo>
                  <a:pt x="101305" y="351790"/>
                </a:lnTo>
                <a:lnTo>
                  <a:pt x="99999" y="350520"/>
                </a:lnTo>
                <a:lnTo>
                  <a:pt x="98693" y="350520"/>
                </a:lnTo>
                <a:lnTo>
                  <a:pt x="0" y="311150"/>
                </a:lnTo>
                <a:lnTo>
                  <a:pt x="590" y="309880"/>
                </a:lnTo>
                <a:lnTo>
                  <a:pt x="2954" y="302260"/>
                </a:lnTo>
                <a:lnTo>
                  <a:pt x="10884" y="283210"/>
                </a:lnTo>
                <a:lnTo>
                  <a:pt x="64418" y="147320"/>
                </a:lnTo>
                <a:lnTo>
                  <a:pt x="118036" y="12700"/>
                </a:lnTo>
                <a:lnTo>
                  <a:pt x="122179" y="3810"/>
                </a:lnTo>
                <a:lnTo>
                  <a:pt x="126917" y="0"/>
                </a:lnTo>
                <a:lnTo>
                  <a:pt x="133105" y="0"/>
                </a:lnTo>
                <a:lnTo>
                  <a:pt x="141594" y="1270"/>
                </a:lnTo>
                <a:lnTo>
                  <a:pt x="435901" y="119380"/>
                </a:lnTo>
                <a:lnTo>
                  <a:pt x="436989" y="119380"/>
                </a:lnTo>
                <a:lnTo>
                  <a:pt x="439431" y="120650"/>
                </a:lnTo>
                <a:lnTo>
                  <a:pt x="418244" y="173990"/>
                </a:lnTo>
                <a:lnTo>
                  <a:pt x="350390" y="173990"/>
                </a:lnTo>
                <a:lnTo>
                  <a:pt x="321743" y="179070"/>
                </a:lnTo>
                <a:lnTo>
                  <a:pt x="288802" y="199390"/>
                </a:lnTo>
                <a:lnTo>
                  <a:pt x="263193" y="234950"/>
                </a:lnTo>
                <a:lnTo>
                  <a:pt x="257798" y="266700"/>
                </a:lnTo>
                <a:lnTo>
                  <a:pt x="258135" y="273050"/>
                </a:lnTo>
                <a:lnTo>
                  <a:pt x="270567" y="313690"/>
                </a:lnTo>
                <a:lnTo>
                  <a:pt x="312621" y="351790"/>
                </a:lnTo>
                <a:lnTo>
                  <a:pt x="344205" y="360680"/>
                </a:lnTo>
                <a:lnTo>
                  <a:pt x="331541" y="392430"/>
                </a:lnTo>
                <a:lnTo>
                  <a:pt x="195645" y="392430"/>
                </a:lnTo>
                <a:lnTo>
                  <a:pt x="189425" y="393700"/>
                </a:lnTo>
                <a:lnTo>
                  <a:pt x="183640" y="397510"/>
                </a:lnTo>
                <a:lnTo>
                  <a:pt x="178431" y="401320"/>
                </a:lnTo>
                <a:lnTo>
                  <a:pt x="178272" y="415290"/>
                </a:lnTo>
                <a:lnTo>
                  <a:pt x="178266" y="424180"/>
                </a:lnTo>
                <a:lnTo>
                  <a:pt x="178602" y="429260"/>
                </a:lnTo>
                <a:lnTo>
                  <a:pt x="179239" y="433070"/>
                </a:lnTo>
                <a:lnTo>
                  <a:pt x="180166" y="438150"/>
                </a:lnTo>
                <a:lnTo>
                  <a:pt x="180363" y="443230"/>
                </a:lnTo>
                <a:lnTo>
                  <a:pt x="160328" y="480060"/>
                </a:lnTo>
                <a:lnTo>
                  <a:pt x="155768" y="483870"/>
                </a:lnTo>
                <a:lnTo>
                  <a:pt x="145673" y="487680"/>
                </a:lnTo>
                <a:lnTo>
                  <a:pt x="140417" y="488950"/>
                </a:lnTo>
                <a:lnTo>
                  <a:pt x="134954" y="488950"/>
                </a:lnTo>
                <a:lnTo>
                  <a:pt x="129439" y="490220"/>
                </a:lnTo>
                <a:close/>
              </a:path>
              <a:path w="1104265" h="1121409">
                <a:moveTo>
                  <a:pt x="409669" y="195580"/>
                </a:moveTo>
                <a:lnTo>
                  <a:pt x="379730" y="180340"/>
                </a:lnTo>
                <a:lnTo>
                  <a:pt x="350390" y="173990"/>
                </a:lnTo>
                <a:lnTo>
                  <a:pt x="418244" y="173990"/>
                </a:lnTo>
                <a:lnTo>
                  <a:pt x="409669" y="195580"/>
                </a:lnTo>
                <a:close/>
              </a:path>
              <a:path w="1104265" h="1121409">
                <a:moveTo>
                  <a:pt x="1104144" y="367030"/>
                </a:moveTo>
                <a:lnTo>
                  <a:pt x="644583" y="367030"/>
                </a:lnTo>
                <a:lnTo>
                  <a:pt x="649054" y="364490"/>
                </a:lnTo>
                <a:lnTo>
                  <a:pt x="653180" y="361950"/>
                </a:lnTo>
                <a:lnTo>
                  <a:pt x="656258" y="358140"/>
                </a:lnTo>
                <a:lnTo>
                  <a:pt x="660320" y="349250"/>
                </a:lnTo>
                <a:lnTo>
                  <a:pt x="660974" y="344170"/>
                </a:lnTo>
                <a:lnTo>
                  <a:pt x="660250" y="339090"/>
                </a:lnTo>
                <a:lnTo>
                  <a:pt x="660045" y="313690"/>
                </a:lnTo>
                <a:lnTo>
                  <a:pt x="659939" y="190500"/>
                </a:lnTo>
                <a:lnTo>
                  <a:pt x="660841" y="190500"/>
                </a:lnTo>
                <a:lnTo>
                  <a:pt x="666657" y="189230"/>
                </a:lnTo>
                <a:lnTo>
                  <a:pt x="1074195" y="189230"/>
                </a:lnTo>
                <a:lnTo>
                  <a:pt x="1088750" y="190500"/>
                </a:lnTo>
                <a:lnTo>
                  <a:pt x="1097916" y="195580"/>
                </a:lnTo>
                <a:lnTo>
                  <a:pt x="1102709" y="205740"/>
                </a:lnTo>
                <a:lnTo>
                  <a:pt x="1104144" y="219710"/>
                </a:lnTo>
                <a:lnTo>
                  <a:pt x="1104144" y="367030"/>
                </a:lnTo>
                <a:close/>
              </a:path>
              <a:path w="1104265" h="1121409">
                <a:moveTo>
                  <a:pt x="588853" y="481330"/>
                </a:moveTo>
                <a:lnTo>
                  <a:pt x="562384" y="481330"/>
                </a:lnTo>
                <a:lnTo>
                  <a:pt x="553794" y="478790"/>
                </a:lnTo>
                <a:lnTo>
                  <a:pt x="549648" y="476250"/>
                </a:lnTo>
                <a:lnTo>
                  <a:pt x="541653" y="472440"/>
                </a:lnTo>
                <a:lnTo>
                  <a:pt x="537878" y="471170"/>
                </a:lnTo>
                <a:lnTo>
                  <a:pt x="530773" y="464820"/>
                </a:lnTo>
                <a:lnTo>
                  <a:pt x="527509" y="462280"/>
                </a:lnTo>
                <a:lnTo>
                  <a:pt x="507992" y="427990"/>
                </a:lnTo>
                <a:lnTo>
                  <a:pt x="506136" y="415290"/>
                </a:lnTo>
                <a:lnTo>
                  <a:pt x="506294" y="406400"/>
                </a:lnTo>
                <a:lnTo>
                  <a:pt x="520354" y="369570"/>
                </a:lnTo>
                <a:lnTo>
                  <a:pt x="523136" y="365760"/>
                </a:lnTo>
                <a:lnTo>
                  <a:pt x="564827" y="341630"/>
                </a:lnTo>
                <a:lnTo>
                  <a:pt x="582502" y="341630"/>
                </a:lnTo>
                <a:lnTo>
                  <a:pt x="618943" y="356870"/>
                </a:lnTo>
                <a:lnTo>
                  <a:pt x="625603" y="363220"/>
                </a:lnTo>
                <a:lnTo>
                  <a:pt x="629805" y="365760"/>
                </a:lnTo>
                <a:lnTo>
                  <a:pt x="639839" y="367030"/>
                </a:lnTo>
                <a:lnTo>
                  <a:pt x="1104144" y="367030"/>
                </a:lnTo>
                <a:lnTo>
                  <a:pt x="1104144" y="455930"/>
                </a:lnTo>
                <a:lnTo>
                  <a:pt x="638171" y="455930"/>
                </a:lnTo>
                <a:lnTo>
                  <a:pt x="627815" y="458470"/>
                </a:lnTo>
                <a:lnTo>
                  <a:pt x="623627" y="461010"/>
                </a:lnTo>
                <a:lnTo>
                  <a:pt x="620428" y="464820"/>
                </a:lnTo>
                <a:lnTo>
                  <a:pt x="617039" y="468630"/>
                </a:lnTo>
                <a:lnTo>
                  <a:pt x="613407" y="471170"/>
                </a:lnTo>
                <a:lnTo>
                  <a:pt x="605655" y="474980"/>
                </a:lnTo>
                <a:lnTo>
                  <a:pt x="601608" y="477520"/>
                </a:lnTo>
                <a:lnTo>
                  <a:pt x="588853" y="481330"/>
                </a:lnTo>
                <a:close/>
              </a:path>
              <a:path w="1104265" h="1121409">
                <a:moveTo>
                  <a:pt x="314319" y="435610"/>
                </a:moveTo>
                <a:lnTo>
                  <a:pt x="216745" y="397510"/>
                </a:lnTo>
                <a:lnTo>
                  <a:pt x="215980" y="397510"/>
                </a:lnTo>
                <a:lnTo>
                  <a:pt x="215234" y="396240"/>
                </a:lnTo>
                <a:lnTo>
                  <a:pt x="214506" y="396240"/>
                </a:lnTo>
                <a:lnTo>
                  <a:pt x="212270" y="394970"/>
                </a:lnTo>
                <a:lnTo>
                  <a:pt x="209854" y="393700"/>
                </a:lnTo>
                <a:lnTo>
                  <a:pt x="202299" y="393700"/>
                </a:lnTo>
                <a:lnTo>
                  <a:pt x="195645" y="392430"/>
                </a:lnTo>
                <a:lnTo>
                  <a:pt x="331541" y="392430"/>
                </a:lnTo>
                <a:lnTo>
                  <a:pt x="314319" y="435610"/>
                </a:lnTo>
                <a:close/>
              </a:path>
              <a:path w="1104265" h="1121409">
                <a:moveTo>
                  <a:pt x="777323" y="633730"/>
                </a:moveTo>
                <a:lnTo>
                  <a:pt x="659644" y="633730"/>
                </a:lnTo>
                <a:lnTo>
                  <a:pt x="659644" y="485140"/>
                </a:lnTo>
                <a:lnTo>
                  <a:pt x="661032" y="480060"/>
                </a:lnTo>
                <a:lnTo>
                  <a:pt x="660625" y="474980"/>
                </a:lnTo>
                <a:lnTo>
                  <a:pt x="656219" y="464820"/>
                </a:lnTo>
                <a:lnTo>
                  <a:pt x="652724" y="461010"/>
                </a:lnTo>
                <a:lnTo>
                  <a:pt x="643153" y="455930"/>
                </a:lnTo>
                <a:lnTo>
                  <a:pt x="1104144" y="455930"/>
                </a:lnTo>
                <a:lnTo>
                  <a:pt x="1104144" y="478790"/>
                </a:lnTo>
                <a:lnTo>
                  <a:pt x="873305" y="478790"/>
                </a:lnTo>
                <a:lnTo>
                  <a:pt x="856832" y="481330"/>
                </a:lnTo>
                <a:lnTo>
                  <a:pt x="819094" y="499110"/>
                </a:lnTo>
                <a:lnTo>
                  <a:pt x="787615" y="530860"/>
                </a:lnTo>
                <a:lnTo>
                  <a:pt x="770009" y="595630"/>
                </a:lnTo>
                <a:lnTo>
                  <a:pt x="777323" y="633730"/>
                </a:lnTo>
                <a:close/>
              </a:path>
              <a:path w="1104265" h="1121409">
                <a:moveTo>
                  <a:pt x="1104144" y="633730"/>
                </a:moveTo>
                <a:lnTo>
                  <a:pt x="986511" y="633730"/>
                </a:lnTo>
                <a:lnTo>
                  <a:pt x="993489" y="590550"/>
                </a:lnTo>
                <a:lnTo>
                  <a:pt x="987555" y="552450"/>
                </a:lnTo>
                <a:lnTo>
                  <a:pt x="937110" y="494030"/>
                </a:lnTo>
                <a:lnTo>
                  <a:pt x="889969" y="478790"/>
                </a:lnTo>
                <a:lnTo>
                  <a:pt x="1104144" y="478790"/>
                </a:lnTo>
                <a:lnTo>
                  <a:pt x="1104144" y="633730"/>
                </a:lnTo>
                <a:close/>
              </a:path>
              <a:path w="1104265" h="1121409">
                <a:moveTo>
                  <a:pt x="575615" y="482600"/>
                </a:moveTo>
                <a:lnTo>
                  <a:pt x="566748" y="481330"/>
                </a:lnTo>
                <a:lnTo>
                  <a:pt x="580036" y="481330"/>
                </a:lnTo>
                <a:lnTo>
                  <a:pt x="575615" y="482600"/>
                </a:lnTo>
                <a:close/>
              </a:path>
              <a:path w="1104265" h="1121409">
                <a:moveTo>
                  <a:pt x="942918" y="676910"/>
                </a:moveTo>
                <a:lnTo>
                  <a:pt x="816408" y="676910"/>
                </a:lnTo>
                <a:lnTo>
                  <a:pt x="821016" y="675640"/>
                </a:lnTo>
                <a:lnTo>
                  <a:pt x="829759" y="671830"/>
                </a:lnTo>
                <a:lnTo>
                  <a:pt x="833045" y="668020"/>
                </a:lnTo>
                <a:lnTo>
                  <a:pt x="835245" y="664210"/>
                </a:lnTo>
                <a:lnTo>
                  <a:pt x="837064" y="659130"/>
                </a:lnTo>
                <a:lnTo>
                  <a:pt x="837405" y="654050"/>
                </a:lnTo>
                <a:lnTo>
                  <a:pt x="835129" y="645160"/>
                </a:lnTo>
                <a:lnTo>
                  <a:pt x="832715" y="641350"/>
                </a:lnTo>
                <a:lnTo>
                  <a:pt x="829025" y="637540"/>
                </a:lnTo>
                <a:lnTo>
                  <a:pt x="826141" y="633730"/>
                </a:lnTo>
                <a:lnTo>
                  <a:pt x="811785" y="598170"/>
                </a:lnTo>
                <a:lnTo>
                  <a:pt x="811582" y="590550"/>
                </a:lnTo>
                <a:lnTo>
                  <a:pt x="811707" y="585470"/>
                </a:lnTo>
                <a:lnTo>
                  <a:pt x="825632" y="549910"/>
                </a:lnTo>
                <a:lnTo>
                  <a:pt x="828360" y="546100"/>
                </a:lnTo>
                <a:lnTo>
                  <a:pt x="831404" y="543560"/>
                </a:lnTo>
                <a:lnTo>
                  <a:pt x="834425" y="539750"/>
                </a:lnTo>
                <a:lnTo>
                  <a:pt x="837709" y="537210"/>
                </a:lnTo>
                <a:lnTo>
                  <a:pt x="868965" y="523240"/>
                </a:lnTo>
                <a:lnTo>
                  <a:pt x="873241" y="521970"/>
                </a:lnTo>
                <a:lnTo>
                  <a:pt x="886236" y="521970"/>
                </a:lnTo>
                <a:lnTo>
                  <a:pt x="894851" y="523240"/>
                </a:lnTo>
                <a:lnTo>
                  <a:pt x="899070" y="523240"/>
                </a:lnTo>
                <a:lnTo>
                  <a:pt x="907328" y="527050"/>
                </a:lnTo>
                <a:lnTo>
                  <a:pt x="911297" y="528320"/>
                </a:lnTo>
                <a:lnTo>
                  <a:pt x="918914" y="532130"/>
                </a:lnTo>
                <a:lnTo>
                  <a:pt x="922496" y="534670"/>
                </a:lnTo>
                <a:lnTo>
                  <a:pt x="925852" y="537210"/>
                </a:lnTo>
                <a:lnTo>
                  <a:pt x="929486" y="541020"/>
                </a:lnTo>
                <a:lnTo>
                  <a:pt x="932787" y="543560"/>
                </a:lnTo>
                <a:lnTo>
                  <a:pt x="950861" y="581660"/>
                </a:lnTo>
                <a:lnTo>
                  <a:pt x="951616" y="590550"/>
                </a:lnTo>
                <a:lnTo>
                  <a:pt x="951522" y="595630"/>
                </a:lnTo>
                <a:lnTo>
                  <a:pt x="937050" y="633730"/>
                </a:lnTo>
                <a:lnTo>
                  <a:pt x="929963" y="641350"/>
                </a:lnTo>
                <a:lnTo>
                  <a:pt x="927384" y="645160"/>
                </a:lnTo>
                <a:lnTo>
                  <a:pt x="925020" y="654050"/>
                </a:lnTo>
                <a:lnTo>
                  <a:pt x="925490" y="659130"/>
                </a:lnTo>
                <a:lnTo>
                  <a:pt x="927609" y="664210"/>
                </a:lnTo>
                <a:lnTo>
                  <a:pt x="930087" y="668020"/>
                </a:lnTo>
                <a:lnTo>
                  <a:pt x="933644" y="671830"/>
                </a:lnTo>
                <a:lnTo>
                  <a:pt x="942918" y="676910"/>
                </a:lnTo>
                <a:close/>
              </a:path>
              <a:path w="1104265" h="1121409">
                <a:moveTo>
                  <a:pt x="660359" y="793750"/>
                </a:moveTo>
                <a:lnTo>
                  <a:pt x="660359" y="676910"/>
                </a:lnTo>
                <a:lnTo>
                  <a:pt x="661620" y="675640"/>
                </a:lnTo>
                <a:lnTo>
                  <a:pt x="811563" y="675640"/>
                </a:lnTo>
                <a:lnTo>
                  <a:pt x="816408" y="676910"/>
                </a:lnTo>
                <a:lnTo>
                  <a:pt x="1103537" y="676910"/>
                </a:lnTo>
                <a:lnTo>
                  <a:pt x="1103864" y="679450"/>
                </a:lnTo>
                <a:lnTo>
                  <a:pt x="1103916" y="680720"/>
                </a:lnTo>
                <a:lnTo>
                  <a:pt x="1104019" y="786130"/>
                </a:lnTo>
                <a:lnTo>
                  <a:pt x="697984" y="786130"/>
                </a:lnTo>
                <a:lnTo>
                  <a:pt x="660359" y="793750"/>
                </a:lnTo>
                <a:close/>
              </a:path>
              <a:path w="1104265" h="1121409">
                <a:moveTo>
                  <a:pt x="1103537" y="676910"/>
                </a:moveTo>
                <a:lnTo>
                  <a:pt x="947768" y="676910"/>
                </a:lnTo>
                <a:lnTo>
                  <a:pt x="952831" y="675640"/>
                </a:lnTo>
                <a:lnTo>
                  <a:pt x="1103537" y="675640"/>
                </a:lnTo>
                <a:lnTo>
                  <a:pt x="1103537" y="676910"/>
                </a:lnTo>
                <a:close/>
              </a:path>
              <a:path w="1104265" h="1121409">
                <a:moveTo>
                  <a:pt x="617504" y="1121410"/>
                </a:moveTo>
                <a:lnTo>
                  <a:pt x="206016" y="1121410"/>
                </a:lnTo>
                <a:lnTo>
                  <a:pt x="190422" y="1120140"/>
                </a:lnTo>
                <a:lnTo>
                  <a:pt x="180874" y="1115060"/>
                </a:lnTo>
                <a:lnTo>
                  <a:pt x="176087" y="1104900"/>
                </a:lnTo>
                <a:lnTo>
                  <a:pt x="174777" y="1089660"/>
                </a:lnTo>
                <a:lnTo>
                  <a:pt x="174777" y="676910"/>
                </a:lnTo>
                <a:lnTo>
                  <a:pt x="291632" y="676910"/>
                </a:lnTo>
                <a:lnTo>
                  <a:pt x="286325" y="720090"/>
                </a:lnTo>
                <a:lnTo>
                  <a:pt x="291222" y="755650"/>
                </a:lnTo>
                <a:lnTo>
                  <a:pt x="332247" y="810260"/>
                </a:lnTo>
                <a:lnTo>
                  <a:pt x="370260" y="828040"/>
                </a:lnTo>
                <a:lnTo>
                  <a:pt x="386745" y="830580"/>
                </a:lnTo>
                <a:lnTo>
                  <a:pt x="617504" y="830580"/>
                </a:lnTo>
                <a:lnTo>
                  <a:pt x="618185" y="839470"/>
                </a:lnTo>
                <a:lnTo>
                  <a:pt x="622057" y="845820"/>
                </a:lnTo>
                <a:lnTo>
                  <a:pt x="629120" y="850900"/>
                </a:lnTo>
                <a:lnTo>
                  <a:pt x="637623" y="854710"/>
                </a:lnTo>
                <a:lnTo>
                  <a:pt x="756556" y="854710"/>
                </a:lnTo>
                <a:lnTo>
                  <a:pt x="758119" y="857250"/>
                </a:lnTo>
                <a:lnTo>
                  <a:pt x="771772" y="894080"/>
                </a:lnTo>
                <a:lnTo>
                  <a:pt x="771909" y="899160"/>
                </a:lnTo>
                <a:lnTo>
                  <a:pt x="771101" y="909320"/>
                </a:lnTo>
                <a:lnTo>
                  <a:pt x="756301" y="942340"/>
                </a:lnTo>
                <a:lnTo>
                  <a:pt x="634143" y="942340"/>
                </a:lnTo>
                <a:lnTo>
                  <a:pt x="629400" y="944880"/>
                </a:lnTo>
                <a:lnTo>
                  <a:pt x="625006" y="947420"/>
                </a:lnTo>
                <a:lnTo>
                  <a:pt x="621749" y="951230"/>
                </a:lnTo>
                <a:lnTo>
                  <a:pt x="617508" y="960120"/>
                </a:lnTo>
                <a:lnTo>
                  <a:pt x="616898" y="965200"/>
                </a:lnTo>
                <a:lnTo>
                  <a:pt x="617800" y="970280"/>
                </a:lnTo>
                <a:lnTo>
                  <a:pt x="617975" y="1010920"/>
                </a:lnTo>
                <a:lnTo>
                  <a:pt x="617938" y="1118870"/>
                </a:lnTo>
                <a:lnTo>
                  <a:pt x="617772" y="1120140"/>
                </a:lnTo>
                <a:lnTo>
                  <a:pt x="617504" y="1121410"/>
                </a:lnTo>
                <a:close/>
              </a:path>
              <a:path w="1104265" h="1121409">
                <a:moveTo>
                  <a:pt x="617504" y="830580"/>
                </a:moveTo>
                <a:lnTo>
                  <a:pt x="403537" y="830580"/>
                </a:lnTo>
                <a:lnTo>
                  <a:pt x="420068" y="828040"/>
                </a:lnTo>
                <a:lnTo>
                  <a:pt x="436152" y="822960"/>
                </a:lnTo>
                <a:lnTo>
                  <a:pt x="484804" y="787400"/>
                </a:lnTo>
                <a:lnTo>
                  <a:pt x="505729" y="721360"/>
                </a:lnTo>
                <a:lnTo>
                  <a:pt x="500774" y="676910"/>
                </a:lnTo>
                <a:lnTo>
                  <a:pt x="617178" y="676910"/>
                </a:lnTo>
                <a:lnTo>
                  <a:pt x="617492" y="679450"/>
                </a:lnTo>
                <a:lnTo>
                  <a:pt x="617673" y="680720"/>
                </a:lnTo>
                <a:lnTo>
                  <a:pt x="617709" y="685800"/>
                </a:lnTo>
                <a:lnTo>
                  <a:pt x="617375" y="749300"/>
                </a:lnTo>
                <a:lnTo>
                  <a:pt x="617504" y="830580"/>
                </a:lnTo>
                <a:close/>
              </a:path>
              <a:path w="1104265" h="1121409">
                <a:moveTo>
                  <a:pt x="1104019" y="1010920"/>
                </a:moveTo>
                <a:lnTo>
                  <a:pt x="703780" y="1010920"/>
                </a:lnTo>
                <a:lnTo>
                  <a:pt x="741378" y="1004570"/>
                </a:lnTo>
                <a:lnTo>
                  <a:pt x="773375" y="985520"/>
                </a:lnTo>
                <a:lnTo>
                  <a:pt x="799668" y="952500"/>
                </a:lnTo>
                <a:lnTo>
                  <a:pt x="803631" y="944880"/>
                </a:lnTo>
                <a:lnTo>
                  <a:pt x="807000" y="938530"/>
                </a:lnTo>
                <a:lnTo>
                  <a:pt x="814718" y="897890"/>
                </a:lnTo>
                <a:lnTo>
                  <a:pt x="814361" y="889000"/>
                </a:lnTo>
                <a:lnTo>
                  <a:pt x="803218" y="849630"/>
                </a:lnTo>
                <a:lnTo>
                  <a:pt x="762708" y="803910"/>
                </a:lnTo>
                <a:lnTo>
                  <a:pt x="697984" y="786130"/>
                </a:lnTo>
                <a:lnTo>
                  <a:pt x="1104019" y="786130"/>
                </a:lnTo>
                <a:lnTo>
                  <a:pt x="1104019" y="1010920"/>
                </a:lnTo>
                <a:close/>
              </a:path>
              <a:path w="1104265" h="1121409">
                <a:moveTo>
                  <a:pt x="756556" y="854710"/>
                </a:moveTo>
                <a:lnTo>
                  <a:pt x="637623" y="854710"/>
                </a:lnTo>
                <a:lnTo>
                  <a:pt x="645408" y="853440"/>
                </a:lnTo>
                <a:lnTo>
                  <a:pt x="651747" y="849630"/>
                </a:lnTo>
                <a:lnTo>
                  <a:pt x="655912" y="845820"/>
                </a:lnTo>
                <a:lnTo>
                  <a:pt x="659689" y="843280"/>
                </a:lnTo>
                <a:lnTo>
                  <a:pt x="663779" y="839470"/>
                </a:lnTo>
                <a:lnTo>
                  <a:pt x="672584" y="834390"/>
                </a:lnTo>
                <a:lnTo>
                  <a:pt x="677196" y="833120"/>
                </a:lnTo>
                <a:lnTo>
                  <a:pt x="691764" y="829310"/>
                </a:lnTo>
                <a:lnTo>
                  <a:pt x="701805" y="828040"/>
                </a:lnTo>
                <a:lnTo>
                  <a:pt x="706807" y="828040"/>
                </a:lnTo>
                <a:lnTo>
                  <a:pt x="744001" y="842010"/>
                </a:lnTo>
                <a:lnTo>
                  <a:pt x="747892" y="845820"/>
                </a:lnTo>
                <a:lnTo>
                  <a:pt x="754993" y="852170"/>
                </a:lnTo>
                <a:lnTo>
                  <a:pt x="756556" y="854710"/>
                </a:lnTo>
                <a:close/>
              </a:path>
              <a:path w="1104265" h="1121409">
                <a:moveTo>
                  <a:pt x="704661" y="969010"/>
                </a:moveTo>
                <a:lnTo>
                  <a:pt x="698138" y="969010"/>
                </a:lnTo>
                <a:lnTo>
                  <a:pt x="685094" y="967740"/>
                </a:lnTo>
                <a:lnTo>
                  <a:pt x="653469" y="947420"/>
                </a:lnTo>
                <a:lnTo>
                  <a:pt x="649269" y="944880"/>
                </a:lnTo>
                <a:lnTo>
                  <a:pt x="639066" y="942340"/>
                </a:lnTo>
                <a:lnTo>
                  <a:pt x="756301" y="942340"/>
                </a:lnTo>
                <a:lnTo>
                  <a:pt x="723948" y="965200"/>
                </a:lnTo>
                <a:lnTo>
                  <a:pt x="717711" y="967740"/>
                </a:lnTo>
                <a:lnTo>
                  <a:pt x="704661" y="969010"/>
                </a:lnTo>
                <a:close/>
              </a:path>
              <a:path w="1104265" h="1121409">
                <a:moveTo>
                  <a:pt x="1073449" y="1121410"/>
                </a:moveTo>
                <a:lnTo>
                  <a:pt x="660685" y="1121410"/>
                </a:lnTo>
                <a:lnTo>
                  <a:pt x="660685" y="1003300"/>
                </a:lnTo>
                <a:lnTo>
                  <a:pt x="703780" y="1010920"/>
                </a:lnTo>
                <a:lnTo>
                  <a:pt x="1104019" y="1010920"/>
                </a:lnTo>
                <a:lnTo>
                  <a:pt x="1104019" y="1089660"/>
                </a:lnTo>
                <a:lnTo>
                  <a:pt x="1102617" y="1104900"/>
                </a:lnTo>
                <a:lnTo>
                  <a:pt x="1097732" y="1115060"/>
                </a:lnTo>
                <a:lnTo>
                  <a:pt x="1088348" y="1120140"/>
                </a:lnTo>
                <a:lnTo>
                  <a:pt x="1073449" y="1121410"/>
                </a:lnTo>
                <a:close/>
              </a:path>
            </a:pathLst>
          </a:custGeom>
          <a:solidFill>
            <a:srgbClr val="FFFAF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 txBox="1"/>
          <p:nvPr/>
        </p:nvSpPr>
        <p:spPr>
          <a:xfrm>
            <a:off x="1182951" y="1678007"/>
            <a:ext cx="3246967" cy="345458"/>
          </a:xfrm>
          <a:prstGeom prst="rect">
            <a:avLst/>
          </a:prstGeom>
          <a:solidFill>
            <a:srgbClr val="203458"/>
          </a:solidFill>
        </p:spPr>
        <p:txBody>
          <a:bodyPr vert="horz" wrap="square" lIns="0" tIns="42333" rIns="0" bIns="0" rtlCol="0">
            <a:spAutoFit/>
          </a:bodyPr>
          <a:lstStyle/>
          <a:p>
            <a:pPr marL="24978">
              <a:spcBef>
                <a:spcPts val="333"/>
              </a:spcBef>
            </a:pPr>
            <a:r>
              <a:rPr sz="1967" b="1" spc="183" dirty="0">
                <a:solidFill>
                  <a:srgbClr val="FFFFFF"/>
                </a:solidFill>
                <a:latin typeface="Calibri"/>
                <a:cs typeface="Calibri"/>
              </a:rPr>
              <a:t>Legal</a:t>
            </a:r>
            <a:r>
              <a:rPr sz="1967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67" b="1" spc="153" dirty="0">
                <a:solidFill>
                  <a:srgbClr val="FFFFFF"/>
                </a:solidFill>
                <a:latin typeface="Calibri"/>
                <a:cs typeface="Calibri"/>
              </a:rPr>
              <a:t>Expertise:</a:t>
            </a:r>
            <a:endParaRPr sz="1967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2951" y="3928023"/>
            <a:ext cx="3246967" cy="345458"/>
          </a:xfrm>
          <a:prstGeom prst="rect">
            <a:avLst/>
          </a:prstGeom>
          <a:solidFill>
            <a:srgbClr val="203458"/>
          </a:solidFill>
        </p:spPr>
        <p:txBody>
          <a:bodyPr vert="horz" wrap="square" lIns="0" tIns="42333" rIns="0" bIns="0" rtlCol="0">
            <a:spAutoFit/>
          </a:bodyPr>
          <a:lstStyle/>
          <a:p>
            <a:pPr marL="24978">
              <a:spcBef>
                <a:spcPts val="333"/>
              </a:spcBef>
            </a:pPr>
            <a:r>
              <a:rPr sz="1967" b="1" spc="143" dirty="0">
                <a:solidFill>
                  <a:srgbClr val="FFFFFF"/>
                </a:solidFill>
                <a:latin typeface="Calibri"/>
                <a:cs typeface="Calibri"/>
              </a:rPr>
              <a:t>Real</a:t>
            </a:r>
            <a:r>
              <a:rPr sz="1967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67" b="1" spc="197" dirty="0">
                <a:solidFill>
                  <a:srgbClr val="FFFFFF"/>
                </a:solidFill>
                <a:latin typeface="Calibri"/>
                <a:cs typeface="Calibri"/>
              </a:rPr>
              <a:t>Estate</a:t>
            </a:r>
            <a:r>
              <a:rPr sz="1967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67" b="1" spc="169" dirty="0">
                <a:solidFill>
                  <a:srgbClr val="FFFFFF"/>
                </a:solidFill>
                <a:latin typeface="Calibri"/>
                <a:cs typeface="Calibri"/>
              </a:rPr>
              <a:t>Experience:</a:t>
            </a:r>
            <a:endParaRPr sz="1967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3236" y="1"/>
            <a:ext cx="2528763" cy="198966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-7890" y="4338170"/>
            <a:ext cx="1648037" cy="2520103"/>
            <a:chOff x="-11835" y="6507255"/>
            <a:chExt cx="2472055" cy="378015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1835" y="6507255"/>
              <a:ext cx="2471588" cy="37797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9912" y="6949331"/>
              <a:ext cx="123825" cy="1238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9912" y="7397006"/>
              <a:ext cx="123825" cy="1238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9912" y="7844681"/>
              <a:ext cx="123825" cy="1238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9912" y="8292356"/>
              <a:ext cx="123825" cy="1238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9912" y="8740031"/>
              <a:ext cx="123825" cy="123824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591" y="128084"/>
            <a:ext cx="7912099" cy="558799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23644" y="949059"/>
            <a:ext cx="9991956" cy="449761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sz="2867" spc="87" dirty="0">
                <a:latin typeface="Lucida Sans"/>
                <a:cs typeface="Lucida Sans"/>
              </a:rPr>
              <a:t>MERRILL</a:t>
            </a:r>
            <a:r>
              <a:rPr sz="2867" spc="-197" dirty="0">
                <a:latin typeface="Lucida Sans"/>
                <a:cs typeface="Lucida Sans"/>
              </a:rPr>
              <a:t> </a:t>
            </a:r>
            <a:r>
              <a:rPr sz="2867" spc="30" dirty="0">
                <a:latin typeface="Lucida Sans"/>
                <a:cs typeface="Lucida Sans"/>
              </a:rPr>
              <a:t>KALISER,</a:t>
            </a:r>
            <a:r>
              <a:rPr sz="2867" spc="-197" dirty="0">
                <a:latin typeface="Lucida Sans"/>
                <a:cs typeface="Lucida Sans"/>
              </a:rPr>
              <a:t> </a:t>
            </a:r>
            <a:r>
              <a:rPr sz="2867" spc="350" dirty="0">
                <a:latin typeface="Lucida Sans"/>
                <a:cs typeface="Lucida Sans"/>
              </a:rPr>
              <a:t>JD</a:t>
            </a:r>
            <a:r>
              <a:rPr sz="2867" spc="-197" dirty="0">
                <a:latin typeface="Lucida Sans"/>
                <a:cs typeface="Lucida Sans"/>
              </a:rPr>
              <a:t> </a:t>
            </a:r>
            <a:r>
              <a:rPr sz="2867" spc="-17" dirty="0">
                <a:latin typeface="Lucida Sans"/>
                <a:cs typeface="Lucida Sans"/>
              </a:rPr>
              <a:t>(1999)-</a:t>
            </a:r>
            <a:r>
              <a:rPr sz="2867" spc="-197" dirty="0">
                <a:latin typeface="Lucida Sans"/>
                <a:cs typeface="Lucida Sans"/>
              </a:rPr>
              <a:t> </a:t>
            </a:r>
            <a:r>
              <a:rPr sz="2667" spc="-7" dirty="0">
                <a:solidFill>
                  <a:srgbClr val="4991CD"/>
                </a:solidFill>
                <a:latin typeface="Lucida Sans"/>
                <a:cs typeface="Lucida Sans"/>
                <a:hlinkClick r:id="rId6"/>
              </a:rPr>
              <a:t>mkaliser@kaliserlaw.com</a:t>
            </a:r>
            <a:endParaRPr sz="2667" dirty="0">
              <a:latin typeface="Lucida Sans"/>
              <a:cs typeface="Lucida San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1550" y="2378624"/>
            <a:ext cx="82550" cy="8254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603407" y="2238522"/>
            <a:ext cx="9455573" cy="1552434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lnSpc>
                <a:spcPts val="2353"/>
              </a:lnSpc>
              <a:spcBef>
                <a:spcPts val="87"/>
              </a:spcBef>
              <a:tabLst>
                <a:tab pos="999963" algn="l"/>
                <a:tab pos="2391953" algn="l"/>
                <a:tab pos="3933387" algn="l"/>
                <a:tab pos="4489674" algn="l"/>
                <a:tab pos="6306712" algn="l"/>
                <a:tab pos="7518776" algn="l"/>
                <a:tab pos="7961181" algn="l"/>
                <a:tab pos="8207150" algn="l"/>
              </a:tabLst>
            </a:pPr>
            <a:r>
              <a:rPr sz="1967" spc="190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Former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223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Corporate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21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Bankruptcy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90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9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Restructuring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203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Attorney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23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73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8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73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years,</a:t>
            </a:r>
            <a:endParaRPr sz="1967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467" marR="3387">
              <a:lnSpc>
                <a:spcPts val="2353"/>
              </a:lnSpc>
              <a:spcBef>
                <a:spcPts val="63"/>
              </a:spcBef>
              <a:tabLst>
                <a:tab pos="667629" algn="l"/>
                <a:tab pos="850519" algn="l"/>
                <a:tab pos="1309012" algn="l"/>
                <a:tab pos="1900438" algn="l"/>
                <a:tab pos="2287384" algn="l"/>
                <a:tab pos="2902942" algn="l"/>
                <a:tab pos="3372442" algn="l"/>
                <a:tab pos="3859300" algn="l"/>
                <a:tab pos="4122626" algn="l"/>
                <a:tab pos="4680184" algn="l"/>
                <a:tab pos="5251713" algn="l"/>
                <a:tab pos="5580235" algn="l"/>
                <a:tab pos="5808000" algn="l"/>
                <a:tab pos="6394770" algn="l"/>
                <a:tab pos="7264763" algn="l"/>
                <a:tab pos="7606834" algn="l"/>
                <a:tab pos="7821474" algn="l"/>
                <a:tab pos="8049239" algn="l"/>
                <a:tab pos="8551761" algn="l"/>
                <a:tab pos="9097888" algn="l"/>
              </a:tabLst>
            </a:pPr>
            <a:r>
              <a:rPr sz="1967" spc="1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then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233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Commercial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50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Real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80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Estate,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223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Corporate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90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303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SEC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203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Attorney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23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60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69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last</a:t>
            </a:r>
            <a:r>
              <a:rPr sz="1967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-17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sz="1967" spc="-1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7</a:t>
            </a:r>
            <a:r>
              <a:rPr sz="1967" spc="-17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967" spc="180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years.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36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My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36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firm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213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represents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280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250+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33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real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21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estate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213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transactions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90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22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syndications </a:t>
            </a:r>
            <a:r>
              <a:rPr sz="1967" spc="1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annually</a:t>
            </a:r>
            <a:r>
              <a:rPr lang="en-US" sz="1967" spc="1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We also provide workout and loan modification assistance with sponsors across the country.</a:t>
            </a:r>
            <a:endParaRPr sz="1967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18464" y="4492785"/>
            <a:ext cx="7745730" cy="1229695"/>
          </a:xfrm>
          <a:prstGeom prst="rect">
            <a:avLst/>
          </a:prstGeom>
        </p:spPr>
        <p:txBody>
          <a:bodyPr vert="horz" wrap="square" lIns="0" tIns="21589" rIns="0" bIns="0" rtlCol="0">
            <a:spAutoFit/>
          </a:bodyPr>
          <a:lstStyle/>
          <a:p>
            <a:pPr marL="8467" marR="3387">
              <a:lnSpc>
                <a:spcPts val="2353"/>
              </a:lnSpc>
              <a:spcBef>
                <a:spcPts val="169"/>
              </a:spcBef>
              <a:tabLst>
                <a:tab pos="450026" algn="l"/>
                <a:tab pos="847979" algn="l"/>
                <a:tab pos="1047379" algn="l"/>
                <a:tab pos="1838205" algn="l"/>
                <a:tab pos="2493981" algn="l"/>
                <a:tab pos="3343230" algn="l"/>
                <a:tab pos="3705199" algn="l"/>
                <a:tab pos="4079444" algn="l"/>
                <a:tab pos="4676797" algn="l"/>
                <a:tab pos="4957058" algn="l"/>
                <a:tab pos="5513346" algn="l"/>
                <a:tab pos="6133137" algn="l"/>
                <a:tab pos="7143260" algn="l"/>
              </a:tabLst>
            </a:pPr>
            <a:r>
              <a:rPr sz="1967" spc="15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Bought,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80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renovated,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210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property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230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managed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90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9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sold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280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9,500+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240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SFRs </a:t>
            </a:r>
            <a:r>
              <a:rPr sz="1967" spc="22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GP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43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on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25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7,900+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73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multifamily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Units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60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($1B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43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AUM)</a:t>
            </a:r>
            <a:endParaRPr sz="1967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467">
              <a:lnSpc>
                <a:spcPts val="2263"/>
              </a:lnSpc>
              <a:tabLst>
                <a:tab pos="450026" algn="l"/>
                <a:tab pos="847979" algn="l"/>
                <a:tab pos="1094795" algn="l"/>
                <a:tab pos="2587543" algn="l"/>
                <a:tab pos="4374522" algn="l"/>
                <a:tab pos="5526046" algn="l"/>
                <a:tab pos="6630155" algn="l"/>
              </a:tabLst>
            </a:pPr>
            <a:r>
              <a:rPr sz="1967" spc="22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GP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43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on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73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53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Multifamily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213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Development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220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projects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260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(3,400+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7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Units)</a:t>
            </a:r>
            <a:endParaRPr sz="1967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467">
              <a:lnSpc>
                <a:spcPts val="2353"/>
              </a:lnSpc>
              <a:tabLst>
                <a:tab pos="450026" algn="l"/>
                <a:tab pos="847979" algn="l"/>
                <a:tab pos="1099028" algn="l"/>
                <a:tab pos="1626105" algn="l"/>
                <a:tab pos="2406770" algn="l"/>
                <a:tab pos="4193750" algn="l"/>
                <a:tab pos="5345697" algn="l"/>
                <a:tab pos="5703008" algn="l"/>
              </a:tabLst>
            </a:pPr>
            <a:r>
              <a:rPr sz="1967" spc="22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GP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143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on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1967" spc="213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13 </a:t>
            </a:r>
            <a:r>
              <a:rPr sz="1967" spc="22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Car</a:t>
            </a:r>
            <a:r>
              <a:rPr lang="en-US" sz="1967" spc="22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967" spc="210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Wash</a:t>
            </a:r>
            <a:r>
              <a:rPr lang="en-US" sz="1967" spc="210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967" spc="213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Development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220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projects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223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(6</a:t>
            </a:r>
            <a:r>
              <a:rPr sz="1967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1967" spc="210" dirty="0">
                <a:solidFill>
                  <a:srgbClr val="20345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cities)</a:t>
            </a:r>
            <a:endParaRPr sz="1967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33DD7A88-BC00-07E2-2A94-32D3F3630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0" y="93775"/>
            <a:ext cx="1670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8">
            <a:extLst>
              <a:ext uri="{FF2B5EF4-FFF2-40B4-BE49-F238E27FC236}">
                <a16:creationId xmlns:a16="http://schemas.microsoft.com/office/drawing/2014/main" id="{01B88098-89A9-6EF8-740F-539AC5124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65" y="95077"/>
            <a:ext cx="8843962" cy="113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latin typeface="Aptos" panose="020B0004020202020204" pitchFamily="34" charset="0"/>
              </a:rPr>
              <a:t>ADDITIONAL ISSUES TO BE AWARE OF:</a:t>
            </a:r>
            <a:endParaRPr lang="en-US" altLang="en-US" sz="3700" dirty="0"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FB6492-7FDD-71B7-8A6D-9F8E893EF017}"/>
              </a:ext>
            </a:extLst>
          </p:cNvPr>
          <p:cNvSpPr txBox="1"/>
          <p:nvPr/>
        </p:nvSpPr>
        <p:spPr>
          <a:xfrm>
            <a:off x="619919" y="1218933"/>
            <a:ext cx="10952162" cy="5133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800"/>
              </a:spcAft>
            </a:pPr>
            <a:r>
              <a:rPr lang="en-US" alt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Conditions for Both Tiers:</a:t>
            </a:r>
            <a:endParaRPr lang="en-US" altLang="en-US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800"/>
              </a:spcAft>
            </a:pPr>
            <a:r>
              <a:rPr lang="en-US" altLang="en-US" dirty="0">
                <a:latin typeface="Aptos" panose="020B0004020202020204" pitchFamily="34" charset="0"/>
                <a:ea typeface="Times New Roman" panose="02020603050405020304" pitchFamily="18" charset="0"/>
                <a:cs typeface="Apple Color Emoji"/>
              </a:rPr>
              <a:t>🏢</a:t>
            </a:r>
            <a:r>
              <a:rPr lang="en-US" altLang="en-US" dirty="0">
                <a:latin typeface="Aptos" panose="020B0004020202020204" pitchFamily="34" charset="0"/>
                <a:cs typeface="Times New Roman" panose="02020603050405020304" pitchFamily="18" charset="0"/>
              </a:rPr>
              <a:t> Issuers: Only work with non-public companies.</a:t>
            </a:r>
          </a:p>
          <a:p>
            <a:pPr eaLnBrk="1" hangingPunct="1">
              <a:lnSpc>
                <a:spcPct val="115000"/>
              </a:lnSpc>
              <a:spcAft>
                <a:spcPts val="800"/>
              </a:spcAft>
            </a:pPr>
            <a:r>
              <a:rPr lang="en-US" altLang="en-US" dirty="0">
                <a:latin typeface="Aptos" panose="020B0004020202020204" pitchFamily="34" charset="0"/>
                <a:cs typeface="Times New Roman" panose="02020603050405020304" pitchFamily="18" charset="0"/>
              </a:rPr>
              <a:t>💼 Accredited Investors: Can solicit only accredited investors.</a:t>
            </a:r>
          </a:p>
          <a:p>
            <a:pPr eaLnBrk="1" hangingPunct="1">
              <a:lnSpc>
                <a:spcPct val="115000"/>
              </a:lnSpc>
              <a:spcAft>
                <a:spcPts val="800"/>
              </a:spcAft>
            </a:pPr>
            <a:r>
              <a:rPr lang="en-US" altLang="en-US" dirty="0">
                <a:latin typeface="Aptos" panose="020B0004020202020204" pitchFamily="34" charset="0"/>
                <a:cs typeface="Times New Roman" panose="02020603050405020304" pitchFamily="18" charset="0"/>
              </a:rPr>
              <a:t>📜 Transaction Scope: Must comply with private offering exemptions under Regulation D.</a:t>
            </a:r>
          </a:p>
          <a:p>
            <a:pPr eaLnBrk="1" hangingPunct="1">
              <a:lnSpc>
                <a:spcPct val="115000"/>
              </a:lnSpc>
              <a:spcAft>
                <a:spcPts val="800"/>
              </a:spcAft>
            </a:pPr>
            <a:endParaRPr lang="en-US" altLang="en-US" sz="2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800"/>
              </a:spcAft>
            </a:pPr>
            <a:r>
              <a:rPr lang="en-US" alt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Prohibited Activities:</a:t>
            </a:r>
            <a:endParaRPr lang="en-US" altLang="en-US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800"/>
              </a:spcAft>
            </a:pPr>
            <a:r>
              <a:rPr lang="en-US" altLang="en-US" dirty="0">
                <a:latin typeface="Aptos" panose="020B0004020202020204" pitchFamily="34" charset="0"/>
                <a:cs typeface="Times New Roman" panose="02020603050405020304" pitchFamily="18" charset="0"/>
              </a:rPr>
              <a:t>🚫 No Advice or Recommendations: Cannot provide investment advice.</a:t>
            </a:r>
          </a:p>
          <a:p>
            <a:pPr eaLnBrk="1" hangingPunct="1">
              <a:lnSpc>
                <a:spcPct val="115000"/>
              </a:lnSpc>
              <a:spcAft>
                <a:spcPts val="800"/>
              </a:spcAft>
            </a:pPr>
            <a:r>
              <a:rPr lang="en-US" altLang="en-US" dirty="0">
                <a:latin typeface="Aptos" panose="020B0004020202020204" pitchFamily="34" charset="0"/>
                <a:cs typeface="Times New Roman" panose="02020603050405020304" pitchFamily="18" charset="0"/>
              </a:rPr>
              <a:t>🚫 No Authority: No authority to bind issuers or investors.</a:t>
            </a:r>
          </a:p>
          <a:p>
            <a:pPr eaLnBrk="1" hangingPunct="1">
              <a:lnSpc>
                <a:spcPct val="115000"/>
              </a:lnSpc>
              <a:spcAft>
                <a:spcPts val="800"/>
              </a:spcAft>
            </a:pPr>
            <a:r>
              <a:rPr lang="en-US" altLang="en-US" dirty="0">
                <a:latin typeface="Aptos" panose="020B0004020202020204" pitchFamily="34" charset="0"/>
                <a:cs typeface="Times New Roman" panose="02020603050405020304" pitchFamily="18" charset="0"/>
              </a:rPr>
              <a:t>🚫 No Handling of Securities: Cannot handle customer funds or securities.</a:t>
            </a:r>
          </a:p>
          <a:p>
            <a:pPr eaLnBrk="1" hangingPunct="1">
              <a:lnSpc>
                <a:spcPct val="115000"/>
              </a:lnSpc>
              <a:spcAft>
                <a:spcPts val="800"/>
              </a:spcAft>
            </a:pPr>
            <a:endParaRPr lang="en-US" altLang="en-US" sz="2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800"/>
              </a:spcAft>
            </a:pPr>
            <a:r>
              <a:rPr lang="en-US" alt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Compliance and Regulatory Oversight</a:t>
            </a:r>
            <a:endParaRPr lang="en-US" altLang="en-US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800"/>
              </a:spcAft>
            </a:pPr>
            <a:r>
              <a:rPr lang="en-US" altLang="en-US" dirty="0">
                <a:latin typeface="Aptos" panose="020B0004020202020204" pitchFamily="34" charset="0"/>
                <a:cs typeface="Times New Roman" panose="02020603050405020304" pitchFamily="18" charset="0"/>
              </a:rPr>
              <a:t>📚 Record-Keeping: Must keep accurate records of activities and communications.</a:t>
            </a:r>
          </a:p>
          <a:p>
            <a:pPr eaLnBrk="1" hangingPunct="1"/>
            <a:r>
              <a:rPr lang="en-US" altLang="en-US" dirty="0">
                <a:latin typeface="Aptos" panose="020B0004020202020204" pitchFamily="34" charset="0"/>
                <a:cs typeface="Times New Roman" panose="02020603050405020304" pitchFamily="18" charset="0"/>
              </a:rPr>
              <a:t>✔️ Exemptive Order Conditions: Must comply with SEC’s exemptive order conditions to be exempt from broker-dealer registration.</a:t>
            </a:r>
            <a:r>
              <a:rPr lang="en-US" altLang="en-US" dirty="0"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8F9A9469-EDFB-6171-E56B-8A18D5D16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0" y="93775"/>
            <a:ext cx="1670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A3995-3C0A-C4D7-AA70-845ACDF3A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363CCF34-C4C6-C710-877C-0C642125A05F}"/>
              </a:ext>
            </a:extLst>
          </p:cNvPr>
          <p:cNvGrpSpPr/>
          <p:nvPr/>
        </p:nvGrpSpPr>
        <p:grpSpPr>
          <a:xfrm>
            <a:off x="0" y="1"/>
            <a:ext cx="12192000" cy="2294467"/>
            <a:chOff x="0" y="2"/>
            <a:chExt cx="18288000" cy="344170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FEE2A43C-7A07-2573-12B8-9CCCACC9AC68}"/>
                </a:ext>
              </a:extLst>
            </p:cNvPr>
            <p:cNvSpPr/>
            <p:nvPr/>
          </p:nvSpPr>
          <p:spPr>
            <a:xfrm>
              <a:off x="0" y="3"/>
              <a:ext cx="18275935" cy="3086100"/>
            </a:xfrm>
            <a:custGeom>
              <a:avLst/>
              <a:gdLst/>
              <a:ahLst/>
              <a:cxnLst/>
              <a:rect l="l" t="t" r="r" b="b"/>
              <a:pathLst>
                <a:path w="18275935" h="3086100">
                  <a:moveTo>
                    <a:pt x="18275497" y="3086099"/>
                  </a:moveTo>
                  <a:lnTo>
                    <a:pt x="0" y="3086099"/>
                  </a:lnTo>
                  <a:lnTo>
                    <a:pt x="0" y="0"/>
                  </a:lnTo>
                  <a:lnTo>
                    <a:pt x="18275497" y="0"/>
                  </a:lnTo>
                  <a:lnTo>
                    <a:pt x="18275497" y="3086099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50B31393-6F42-CA49-A66E-923C2AE37EF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66109" y="2"/>
              <a:ext cx="4821889" cy="3086100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63469AC2-0F26-CB45-A2B6-9F6E709E2F4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"/>
              <a:ext cx="3572655" cy="3441699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CDF9AE02-3DB7-73D8-287A-75543E125A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5012" y="711779"/>
            <a:ext cx="9425517" cy="749778"/>
          </a:xfrm>
          <a:prstGeom prst="rect">
            <a:avLst/>
          </a:prstGeom>
        </p:spPr>
        <p:txBody>
          <a:bodyPr vert="horz" wrap="square" lIns="0" tIns="11007" rIns="0" bIns="0" rtlCol="0" anchor="ctr">
            <a:spAutoFit/>
          </a:bodyPr>
          <a:lstStyle/>
          <a:p>
            <a:pPr marL="1361931">
              <a:lnSpc>
                <a:spcPct val="100000"/>
              </a:lnSpc>
              <a:spcBef>
                <a:spcPts val="87"/>
              </a:spcBef>
              <a:tabLst>
                <a:tab pos="3512572" algn="l"/>
                <a:tab pos="4475280" algn="l"/>
              </a:tabLst>
            </a:pPr>
            <a:r>
              <a:rPr lang="en-US" sz="4800" spc="-18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CYA – ASSET MANAGEMENT</a:t>
            </a:r>
            <a:endParaRPr sz="4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F93D6403-F6E3-05A6-9FC8-E110E2543785}"/>
              </a:ext>
            </a:extLst>
          </p:cNvPr>
          <p:cNvSpPr txBox="1"/>
          <p:nvPr/>
        </p:nvSpPr>
        <p:spPr>
          <a:xfrm>
            <a:off x="831273" y="2377902"/>
            <a:ext cx="10731731" cy="393834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R="3387" lvl="1" indent="-381019" algn="just">
              <a:buFont typeface="Arial" panose="020B0604020202020204" pitchFamily="34" charset="0"/>
              <a:buChar char="•"/>
            </a:pPr>
            <a:r>
              <a:rPr lang="en-US" sz="2567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 TRANSPARENT! 👀👀</a:t>
            </a:r>
          </a:p>
          <a:p>
            <a:pPr marR="3387" indent="-381019" algn="just">
              <a:buFont typeface="Arial" panose="020B0604020202020204" pitchFamily="34" charset="0"/>
              <a:buChar char="•"/>
            </a:pPr>
            <a:endParaRPr lang="en-US" sz="1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R="3387" lvl="1" indent="-381019" algn="just">
              <a:buFont typeface="Arial" panose="020B0604020202020204" pitchFamily="34" charset="0"/>
              <a:buChar char="•"/>
            </a:pPr>
            <a:r>
              <a:rPr lang="en-US" sz="2567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Communicate with your investors at least monthly (keep all correspondence)</a:t>
            </a:r>
          </a:p>
          <a:p>
            <a:pPr marR="3387" algn="just"/>
            <a:endParaRPr lang="en-US" sz="1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R="3387" lvl="1" indent="-381019" algn="just">
              <a:buFont typeface="Arial" panose="020B0604020202020204" pitchFamily="34" charset="0"/>
              <a:buChar char="•"/>
            </a:pPr>
            <a:r>
              <a:rPr lang="en-US" sz="2567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Provide “commentary,” not just financials (include pics too)</a:t>
            </a:r>
          </a:p>
          <a:p>
            <a:pPr marR="3387" indent="-381019" algn="just">
              <a:buFont typeface="Arial" panose="020B0604020202020204" pitchFamily="34" charset="0"/>
              <a:buChar char="•"/>
            </a:pPr>
            <a:endParaRPr lang="en-US" sz="1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R="3387" lvl="1" indent="-381019" algn="just">
              <a:buFont typeface="Arial" panose="020B0604020202020204" pitchFamily="34" charset="0"/>
              <a:buChar char="•"/>
            </a:pPr>
            <a:r>
              <a:rPr lang="en-US" sz="2567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Use a CRM program that allows you to track when an investor opens an update (if not opened, make sure they read or have opened it.</a:t>
            </a:r>
          </a:p>
          <a:p>
            <a:pPr marR="3387" lvl="1" indent="-381019" algn="just">
              <a:buFont typeface="Arial" panose="020B0604020202020204" pitchFamily="34" charset="0"/>
              <a:buChar char="•"/>
            </a:pPr>
            <a:endParaRPr lang="en-US" sz="1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R="3387" lvl="1" indent="-381019" algn="just">
              <a:buFont typeface="Arial" panose="020B0604020202020204" pitchFamily="34" charset="0"/>
              <a:buChar char="•"/>
            </a:pPr>
            <a:r>
              <a:rPr lang="en-US" sz="2567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If you need a loan modification and/or capital call, err on communicating early (webinar is best)</a:t>
            </a:r>
          </a:p>
          <a:p>
            <a:pPr marR="3387" lvl="1" indent="-381019" algn="just">
              <a:buFont typeface="Arial" panose="020B0604020202020204" pitchFamily="34" charset="0"/>
              <a:buChar char="•"/>
            </a:pPr>
            <a:endParaRPr lang="en-US" sz="1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R="3387" lvl="1" indent="-381019" algn="just">
              <a:buFont typeface="Arial" panose="020B0604020202020204" pitchFamily="34" charset="0"/>
              <a:buChar char="•"/>
            </a:pPr>
            <a:r>
              <a:rPr lang="en-US" sz="2567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Don’t be afraid to reach out to consultants for help!</a:t>
            </a:r>
          </a:p>
        </p:txBody>
      </p:sp>
    </p:spTree>
    <p:extLst>
      <p:ext uri="{BB962C8B-B14F-4D97-AF65-F5344CB8AC3E}">
        <p14:creationId xmlns:p14="http://schemas.microsoft.com/office/powerpoint/2010/main" val="2134066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508CD-270B-F843-31BC-7DCC9538E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18C26D51-5712-E728-0EAD-804DA823E897}"/>
              </a:ext>
            </a:extLst>
          </p:cNvPr>
          <p:cNvGrpSpPr/>
          <p:nvPr/>
        </p:nvGrpSpPr>
        <p:grpSpPr>
          <a:xfrm>
            <a:off x="0" y="1"/>
            <a:ext cx="12192000" cy="2294467"/>
            <a:chOff x="0" y="2"/>
            <a:chExt cx="18288000" cy="344170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4C252E84-515B-648F-85F5-22260B2F56A6}"/>
                </a:ext>
              </a:extLst>
            </p:cNvPr>
            <p:cNvSpPr/>
            <p:nvPr/>
          </p:nvSpPr>
          <p:spPr>
            <a:xfrm>
              <a:off x="0" y="3"/>
              <a:ext cx="18275935" cy="3086100"/>
            </a:xfrm>
            <a:custGeom>
              <a:avLst/>
              <a:gdLst/>
              <a:ahLst/>
              <a:cxnLst/>
              <a:rect l="l" t="t" r="r" b="b"/>
              <a:pathLst>
                <a:path w="18275935" h="3086100">
                  <a:moveTo>
                    <a:pt x="18275497" y="3086099"/>
                  </a:moveTo>
                  <a:lnTo>
                    <a:pt x="0" y="3086099"/>
                  </a:lnTo>
                  <a:lnTo>
                    <a:pt x="0" y="0"/>
                  </a:lnTo>
                  <a:lnTo>
                    <a:pt x="18275497" y="0"/>
                  </a:lnTo>
                  <a:lnTo>
                    <a:pt x="18275497" y="3086099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7C0E5B3F-0D1A-6E09-B3A9-2BE26B8E09E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66109" y="2"/>
              <a:ext cx="4821889" cy="3086100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637C59E9-17DA-CA87-D450-D5A76FC222C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"/>
              <a:ext cx="3572655" cy="3441699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859C7907-ECE2-85C8-B285-624C607FF3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5012" y="711779"/>
            <a:ext cx="9425517" cy="749778"/>
          </a:xfrm>
          <a:prstGeom prst="rect">
            <a:avLst/>
          </a:prstGeom>
        </p:spPr>
        <p:txBody>
          <a:bodyPr vert="horz" wrap="square" lIns="0" tIns="11007" rIns="0" bIns="0" rtlCol="0" anchor="ctr">
            <a:spAutoFit/>
          </a:bodyPr>
          <a:lstStyle/>
          <a:p>
            <a:pPr marL="1361931">
              <a:lnSpc>
                <a:spcPct val="100000"/>
              </a:lnSpc>
              <a:spcBef>
                <a:spcPts val="87"/>
              </a:spcBef>
              <a:tabLst>
                <a:tab pos="3512572" algn="l"/>
                <a:tab pos="4475280" algn="l"/>
              </a:tabLst>
            </a:pPr>
            <a:r>
              <a:rPr lang="en-US" sz="4800" spc="-18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 &amp; A</a:t>
            </a:r>
            <a:endParaRPr sz="4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1C81713-090A-D916-D033-749BBFDB077E}"/>
              </a:ext>
            </a:extLst>
          </p:cNvPr>
          <p:cNvSpPr txBox="1"/>
          <p:nvPr/>
        </p:nvSpPr>
        <p:spPr>
          <a:xfrm>
            <a:off x="906088" y="3117734"/>
            <a:ext cx="8720050" cy="235945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389486" marR="3387" indent="-381019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When are you going to get advice without paying for it?</a:t>
            </a:r>
          </a:p>
          <a:p>
            <a:pPr marL="389486" marR="3387" indent="-381019" algn="just">
              <a:lnSpc>
                <a:spcPct val="150000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 question is a dumb question?</a:t>
            </a:r>
          </a:p>
          <a:p>
            <a:pPr marL="389486" marR="3387" indent="-381019" algn="just">
              <a:lnSpc>
                <a:spcPct val="100600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endParaRPr sz="2567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7174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034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2148944" cy="248073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57600" y="126327"/>
            <a:ext cx="4927765" cy="1045286"/>
          </a:xfrm>
          <a:prstGeom prst="rect">
            <a:avLst/>
          </a:prstGeom>
        </p:spPr>
        <p:txBody>
          <a:bodyPr vert="horz" wrap="square" lIns="0" tIns="8890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70"/>
              </a:spcBef>
            </a:pPr>
            <a:r>
              <a:rPr lang="en-US" sz="6734" dirty="0">
                <a:solidFill>
                  <a:schemeClr val="bg1"/>
                </a:solidFill>
                <a:latin typeface="+mn-lt"/>
              </a:rPr>
              <a:t>CONTACT US</a:t>
            </a:r>
            <a:endParaRPr sz="6734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5236" y="2"/>
            <a:ext cx="2746763" cy="618066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1302056"/>
            <a:ext cx="6206067" cy="5556250"/>
            <a:chOff x="0" y="1953084"/>
            <a:chExt cx="9309100" cy="8334375"/>
          </a:xfrm>
        </p:grpSpPr>
        <p:sp>
          <p:nvSpPr>
            <p:cNvPr id="7" name="object 7"/>
            <p:cNvSpPr/>
            <p:nvPr/>
          </p:nvSpPr>
          <p:spPr>
            <a:xfrm>
              <a:off x="0" y="9187364"/>
              <a:ext cx="9309100" cy="1099820"/>
            </a:xfrm>
            <a:custGeom>
              <a:avLst/>
              <a:gdLst/>
              <a:ahLst/>
              <a:cxnLst/>
              <a:rect l="l" t="t" r="r" b="b"/>
              <a:pathLst>
                <a:path w="9309100" h="1099820">
                  <a:moveTo>
                    <a:pt x="9308687" y="1099634"/>
                  </a:moveTo>
                  <a:lnTo>
                    <a:pt x="0" y="1099634"/>
                  </a:lnTo>
                  <a:lnTo>
                    <a:pt x="0" y="0"/>
                  </a:lnTo>
                  <a:lnTo>
                    <a:pt x="9308687" y="0"/>
                  </a:lnTo>
                  <a:lnTo>
                    <a:pt x="9308687" y="1099634"/>
                  </a:lnTo>
                  <a:close/>
                </a:path>
              </a:pathLst>
            </a:custGeom>
            <a:solidFill>
              <a:srgbClr val="F1F4F5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691" y="9431801"/>
              <a:ext cx="8667749" cy="6095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691" y="6199593"/>
              <a:ext cx="3057524" cy="30575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86406" y="7942072"/>
              <a:ext cx="4200524" cy="44378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86406" y="3472576"/>
              <a:ext cx="4202430" cy="4579620"/>
            </a:xfrm>
            <a:custGeom>
              <a:avLst/>
              <a:gdLst/>
              <a:ahLst/>
              <a:cxnLst/>
              <a:rect l="l" t="t" r="r" b="b"/>
              <a:pathLst>
                <a:path w="4202430" h="4579620">
                  <a:moveTo>
                    <a:pt x="0" y="0"/>
                  </a:moveTo>
                  <a:lnTo>
                    <a:pt x="4201933" y="0"/>
                  </a:lnTo>
                  <a:lnTo>
                    <a:pt x="4201933" y="4578993"/>
                  </a:lnTo>
                  <a:lnTo>
                    <a:pt x="0" y="4578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82B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09419" y="1997128"/>
              <a:ext cx="3467555" cy="34544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977235" y="1953084"/>
              <a:ext cx="3531870" cy="3517900"/>
            </a:xfrm>
            <a:custGeom>
              <a:avLst/>
              <a:gdLst/>
              <a:ahLst/>
              <a:cxnLst/>
              <a:rect l="l" t="t" r="r" b="b"/>
              <a:pathLst>
                <a:path w="3531870" h="3517900">
                  <a:moveTo>
                    <a:pt x="2004929" y="12699"/>
                  </a:moveTo>
                  <a:lnTo>
                    <a:pt x="1526399" y="12699"/>
                  </a:lnTo>
                  <a:lnTo>
                    <a:pt x="1573545" y="0"/>
                  </a:lnTo>
                  <a:lnTo>
                    <a:pt x="1957783" y="0"/>
                  </a:lnTo>
                  <a:lnTo>
                    <a:pt x="2004929" y="12699"/>
                  </a:lnTo>
                  <a:close/>
                </a:path>
                <a:path w="3531870" h="3517900">
                  <a:moveTo>
                    <a:pt x="2143976" y="38099"/>
                  </a:moveTo>
                  <a:lnTo>
                    <a:pt x="1387354" y="38099"/>
                  </a:lnTo>
                  <a:lnTo>
                    <a:pt x="1479641" y="12699"/>
                  </a:lnTo>
                  <a:lnTo>
                    <a:pt x="2051688" y="12699"/>
                  </a:lnTo>
                  <a:lnTo>
                    <a:pt x="2143976" y="38099"/>
                  </a:lnTo>
                  <a:close/>
                </a:path>
                <a:path w="3531870" h="3517900">
                  <a:moveTo>
                    <a:pt x="2234511" y="3467099"/>
                  </a:moveTo>
                  <a:lnTo>
                    <a:pt x="1296817" y="3467099"/>
                  </a:lnTo>
                  <a:lnTo>
                    <a:pt x="1252249" y="3454399"/>
                  </a:lnTo>
                  <a:lnTo>
                    <a:pt x="1208171" y="3428999"/>
                  </a:lnTo>
                  <a:lnTo>
                    <a:pt x="1079040" y="3390899"/>
                  </a:lnTo>
                  <a:lnTo>
                    <a:pt x="1037087" y="3365499"/>
                  </a:lnTo>
                  <a:lnTo>
                    <a:pt x="995709" y="3352799"/>
                  </a:lnTo>
                  <a:lnTo>
                    <a:pt x="914742" y="3301999"/>
                  </a:lnTo>
                  <a:lnTo>
                    <a:pt x="875187" y="3276599"/>
                  </a:lnTo>
                  <a:lnTo>
                    <a:pt x="836273" y="3263899"/>
                  </a:lnTo>
                  <a:lnTo>
                    <a:pt x="798019" y="3238499"/>
                  </a:lnTo>
                  <a:lnTo>
                    <a:pt x="760440" y="3213099"/>
                  </a:lnTo>
                  <a:lnTo>
                    <a:pt x="723554" y="3187699"/>
                  </a:lnTo>
                  <a:lnTo>
                    <a:pt x="687377" y="3149599"/>
                  </a:lnTo>
                  <a:lnTo>
                    <a:pt x="651927" y="3124199"/>
                  </a:lnTo>
                  <a:lnTo>
                    <a:pt x="617220" y="3098799"/>
                  </a:lnTo>
                  <a:lnTo>
                    <a:pt x="583274" y="3073399"/>
                  </a:lnTo>
                  <a:lnTo>
                    <a:pt x="550105" y="3035299"/>
                  </a:lnTo>
                  <a:lnTo>
                    <a:pt x="517731" y="3009899"/>
                  </a:lnTo>
                  <a:lnTo>
                    <a:pt x="486168" y="2971799"/>
                  </a:lnTo>
                  <a:lnTo>
                    <a:pt x="455433" y="2946399"/>
                  </a:lnTo>
                  <a:lnTo>
                    <a:pt x="425543" y="2908299"/>
                  </a:lnTo>
                  <a:lnTo>
                    <a:pt x="396516" y="2870199"/>
                  </a:lnTo>
                  <a:lnTo>
                    <a:pt x="368368" y="2832099"/>
                  </a:lnTo>
                  <a:lnTo>
                    <a:pt x="341116" y="2806699"/>
                  </a:lnTo>
                  <a:lnTo>
                    <a:pt x="314777" y="2768599"/>
                  </a:lnTo>
                  <a:lnTo>
                    <a:pt x="289368" y="2730499"/>
                  </a:lnTo>
                  <a:lnTo>
                    <a:pt x="264906" y="2692399"/>
                  </a:lnTo>
                  <a:lnTo>
                    <a:pt x="241408" y="2654299"/>
                  </a:lnTo>
                  <a:lnTo>
                    <a:pt x="218891" y="2603499"/>
                  </a:lnTo>
                  <a:lnTo>
                    <a:pt x="197372" y="2565399"/>
                  </a:lnTo>
                  <a:lnTo>
                    <a:pt x="176868" y="2527299"/>
                  </a:lnTo>
                  <a:lnTo>
                    <a:pt x="157395" y="2489199"/>
                  </a:lnTo>
                  <a:lnTo>
                    <a:pt x="138972" y="2451099"/>
                  </a:lnTo>
                  <a:lnTo>
                    <a:pt x="121614" y="2400299"/>
                  </a:lnTo>
                  <a:lnTo>
                    <a:pt x="105338" y="2362199"/>
                  </a:lnTo>
                  <a:lnTo>
                    <a:pt x="90163" y="2311399"/>
                  </a:lnTo>
                  <a:lnTo>
                    <a:pt x="76104" y="2273299"/>
                  </a:lnTo>
                  <a:lnTo>
                    <a:pt x="63178" y="2222499"/>
                  </a:lnTo>
                  <a:lnTo>
                    <a:pt x="51403" y="2184399"/>
                  </a:lnTo>
                  <a:lnTo>
                    <a:pt x="40796" y="2133599"/>
                  </a:lnTo>
                  <a:lnTo>
                    <a:pt x="31373" y="2095499"/>
                  </a:lnTo>
                  <a:lnTo>
                    <a:pt x="23151" y="2044699"/>
                  </a:lnTo>
                  <a:lnTo>
                    <a:pt x="16147" y="1993899"/>
                  </a:lnTo>
                  <a:lnTo>
                    <a:pt x="10379" y="1955799"/>
                  </a:lnTo>
                  <a:lnTo>
                    <a:pt x="5864" y="1904999"/>
                  </a:lnTo>
                  <a:lnTo>
                    <a:pt x="2617" y="1854199"/>
                  </a:lnTo>
                  <a:lnTo>
                    <a:pt x="657" y="1803399"/>
                  </a:lnTo>
                  <a:lnTo>
                    <a:pt x="0" y="1752599"/>
                  </a:lnTo>
                  <a:lnTo>
                    <a:pt x="657" y="1714499"/>
                  </a:lnTo>
                  <a:lnTo>
                    <a:pt x="2617" y="1663699"/>
                  </a:lnTo>
                  <a:lnTo>
                    <a:pt x="5864" y="1612899"/>
                  </a:lnTo>
                  <a:lnTo>
                    <a:pt x="10380" y="1562099"/>
                  </a:lnTo>
                  <a:lnTo>
                    <a:pt x="16148" y="1523999"/>
                  </a:lnTo>
                  <a:lnTo>
                    <a:pt x="23151" y="1473199"/>
                  </a:lnTo>
                  <a:lnTo>
                    <a:pt x="31373" y="1422399"/>
                  </a:lnTo>
                  <a:lnTo>
                    <a:pt x="40796" y="1384299"/>
                  </a:lnTo>
                  <a:lnTo>
                    <a:pt x="51404" y="1333499"/>
                  </a:lnTo>
                  <a:lnTo>
                    <a:pt x="63179" y="1295399"/>
                  </a:lnTo>
                  <a:lnTo>
                    <a:pt x="76104" y="1244599"/>
                  </a:lnTo>
                  <a:lnTo>
                    <a:pt x="90163" y="1206499"/>
                  </a:lnTo>
                  <a:lnTo>
                    <a:pt x="105339" y="1155699"/>
                  </a:lnTo>
                  <a:lnTo>
                    <a:pt x="121615" y="1117599"/>
                  </a:lnTo>
                  <a:lnTo>
                    <a:pt x="138973" y="1066799"/>
                  </a:lnTo>
                  <a:lnTo>
                    <a:pt x="157397" y="1028699"/>
                  </a:lnTo>
                  <a:lnTo>
                    <a:pt x="176869" y="990599"/>
                  </a:lnTo>
                  <a:lnTo>
                    <a:pt x="197373" y="952499"/>
                  </a:lnTo>
                  <a:lnTo>
                    <a:pt x="218893" y="901699"/>
                  </a:lnTo>
                  <a:lnTo>
                    <a:pt x="241410" y="863599"/>
                  </a:lnTo>
                  <a:lnTo>
                    <a:pt x="264908" y="825499"/>
                  </a:lnTo>
                  <a:lnTo>
                    <a:pt x="289370" y="787399"/>
                  </a:lnTo>
                  <a:lnTo>
                    <a:pt x="314779" y="749299"/>
                  </a:lnTo>
                  <a:lnTo>
                    <a:pt x="341118" y="711199"/>
                  </a:lnTo>
                  <a:lnTo>
                    <a:pt x="368370" y="685799"/>
                  </a:lnTo>
                  <a:lnTo>
                    <a:pt x="396518" y="647699"/>
                  </a:lnTo>
                  <a:lnTo>
                    <a:pt x="425546" y="609599"/>
                  </a:lnTo>
                  <a:lnTo>
                    <a:pt x="455435" y="571499"/>
                  </a:lnTo>
                  <a:lnTo>
                    <a:pt x="486170" y="546099"/>
                  </a:lnTo>
                  <a:lnTo>
                    <a:pt x="517733" y="507999"/>
                  </a:lnTo>
                  <a:lnTo>
                    <a:pt x="550108" y="482599"/>
                  </a:lnTo>
                  <a:lnTo>
                    <a:pt x="583277" y="444499"/>
                  </a:lnTo>
                  <a:lnTo>
                    <a:pt x="617223" y="419099"/>
                  </a:lnTo>
                  <a:lnTo>
                    <a:pt x="651930" y="393699"/>
                  </a:lnTo>
                  <a:lnTo>
                    <a:pt x="687380" y="355599"/>
                  </a:lnTo>
                  <a:lnTo>
                    <a:pt x="723557" y="330199"/>
                  </a:lnTo>
                  <a:lnTo>
                    <a:pt x="760443" y="304799"/>
                  </a:lnTo>
                  <a:lnTo>
                    <a:pt x="798022" y="279399"/>
                  </a:lnTo>
                  <a:lnTo>
                    <a:pt x="836276" y="253999"/>
                  </a:lnTo>
                  <a:lnTo>
                    <a:pt x="875190" y="228599"/>
                  </a:lnTo>
                  <a:lnTo>
                    <a:pt x="914745" y="215899"/>
                  </a:lnTo>
                  <a:lnTo>
                    <a:pt x="995712" y="165099"/>
                  </a:lnTo>
                  <a:lnTo>
                    <a:pt x="1037090" y="152399"/>
                  </a:lnTo>
                  <a:lnTo>
                    <a:pt x="1079043" y="126999"/>
                  </a:lnTo>
                  <a:lnTo>
                    <a:pt x="1208174" y="88899"/>
                  </a:lnTo>
                  <a:lnTo>
                    <a:pt x="1252252" y="63499"/>
                  </a:lnTo>
                  <a:lnTo>
                    <a:pt x="1341859" y="38099"/>
                  </a:lnTo>
                  <a:lnTo>
                    <a:pt x="2189471" y="38099"/>
                  </a:lnTo>
                  <a:lnTo>
                    <a:pt x="2279078" y="63499"/>
                  </a:lnTo>
                  <a:lnTo>
                    <a:pt x="1574264" y="63499"/>
                  </a:lnTo>
                  <a:lnTo>
                    <a:pt x="1527329" y="76199"/>
                  </a:lnTo>
                  <a:lnTo>
                    <a:pt x="1480797" y="76199"/>
                  </a:lnTo>
                  <a:lnTo>
                    <a:pt x="1389013" y="101599"/>
                  </a:lnTo>
                  <a:lnTo>
                    <a:pt x="1125200" y="177799"/>
                  </a:lnTo>
                  <a:lnTo>
                    <a:pt x="1083104" y="203199"/>
                  </a:lnTo>
                  <a:lnTo>
                    <a:pt x="1041591" y="215899"/>
                  </a:lnTo>
                  <a:lnTo>
                    <a:pt x="1000679" y="241299"/>
                  </a:lnTo>
                  <a:lnTo>
                    <a:pt x="960387" y="253999"/>
                  </a:lnTo>
                  <a:lnTo>
                    <a:pt x="920733" y="279399"/>
                  </a:lnTo>
                  <a:lnTo>
                    <a:pt x="881734" y="304799"/>
                  </a:lnTo>
                  <a:lnTo>
                    <a:pt x="843409" y="330199"/>
                  </a:lnTo>
                  <a:lnTo>
                    <a:pt x="805776" y="355599"/>
                  </a:lnTo>
                  <a:lnTo>
                    <a:pt x="768853" y="380999"/>
                  </a:lnTo>
                  <a:lnTo>
                    <a:pt x="732657" y="406399"/>
                  </a:lnTo>
                  <a:lnTo>
                    <a:pt x="697208" y="431799"/>
                  </a:lnTo>
                  <a:lnTo>
                    <a:pt x="662524" y="469899"/>
                  </a:lnTo>
                  <a:lnTo>
                    <a:pt x="628621" y="495299"/>
                  </a:lnTo>
                  <a:lnTo>
                    <a:pt x="595519" y="520699"/>
                  </a:lnTo>
                  <a:lnTo>
                    <a:pt x="563235" y="558799"/>
                  </a:lnTo>
                  <a:lnTo>
                    <a:pt x="531788" y="584199"/>
                  </a:lnTo>
                  <a:lnTo>
                    <a:pt x="501196" y="622299"/>
                  </a:lnTo>
                  <a:lnTo>
                    <a:pt x="471476" y="660399"/>
                  </a:lnTo>
                  <a:lnTo>
                    <a:pt x="442648" y="685799"/>
                  </a:lnTo>
                  <a:lnTo>
                    <a:pt x="414728" y="723899"/>
                  </a:lnTo>
                  <a:lnTo>
                    <a:pt x="387735" y="761999"/>
                  </a:lnTo>
                  <a:lnTo>
                    <a:pt x="361688" y="800099"/>
                  </a:lnTo>
                  <a:lnTo>
                    <a:pt x="336603" y="838199"/>
                  </a:lnTo>
                  <a:lnTo>
                    <a:pt x="312500" y="876299"/>
                  </a:lnTo>
                  <a:lnTo>
                    <a:pt x="289396" y="914399"/>
                  </a:lnTo>
                  <a:lnTo>
                    <a:pt x="267310" y="952499"/>
                  </a:lnTo>
                  <a:lnTo>
                    <a:pt x="246260" y="990599"/>
                  </a:lnTo>
                  <a:lnTo>
                    <a:pt x="226263" y="1028699"/>
                  </a:lnTo>
                  <a:lnTo>
                    <a:pt x="207338" y="1079499"/>
                  </a:lnTo>
                  <a:lnTo>
                    <a:pt x="189502" y="1117599"/>
                  </a:lnTo>
                  <a:lnTo>
                    <a:pt x="172775" y="1155699"/>
                  </a:lnTo>
                  <a:lnTo>
                    <a:pt x="157174" y="1206499"/>
                  </a:lnTo>
                  <a:lnTo>
                    <a:pt x="142717" y="1244599"/>
                  </a:lnTo>
                  <a:lnTo>
                    <a:pt x="129422" y="1295399"/>
                  </a:lnTo>
                  <a:lnTo>
                    <a:pt x="117307" y="1333499"/>
                  </a:lnTo>
                  <a:lnTo>
                    <a:pt x="106391" y="1384299"/>
                  </a:lnTo>
                  <a:lnTo>
                    <a:pt x="96691" y="1422399"/>
                  </a:lnTo>
                  <a:lnTo>
                    <a:pt x="88226" y="1473199"/>
                  </a:lnTo>
                  <a:lnTo>
                    <a:pt x="81014" y="1523999"/>
                  </a:lnTo>
                  <a:lnTo>
                    <a:pt x="75072" y="1562099"/>
                  </a:lnTo>
                  <a:lnTo>
                    <a:pt x="70420" y="1612899"/>
                  </a:lnTo>
                  <a:lnTo>
                    <a:pt x="67074" y="1663699"/>
                  </a:lnTo>
                  <a:lnTo>
                    <a:pt x="65053" y="1714499"/>
                  </a:lnTo>
                  <a:lnTo>
                    <a:pt x="64375" y="1752599"/>
                  </a:lnTo>
                  <a:lnTo>
                    <a:pt x="65053" y="1803399"/>
                  </a:lnTo>
                  <a:lnTo>
                    <a:pt x="67074" y="1854199"/>
                  </a:lnTo>
                  <a:lnTo>
                    <a:pt x="70420" y="1904999"/>
                  </a:lnTo>
                  <a:lnTo>
                    <a:pt x="75072" y="1955799"/>
                  </a:lnTo>
                  <a:lnTo>
                    <a:pt x="81014" y="1993899"/>
                  </a:lnTo>
                  <a:lnTo>
                    <a:pt x="88226" y="2044699"/>
                  </a:lnTo>
                  <a:lnTo>
                    <a:pt x="96691" y="2095499"/>
                  </a:lnTo>
                  <a:lnTo>
                    <a:pt x="106391" y="2133599"/>
                  </a:lnTo>
                  <a:lnTo>
                    <a:pt x="117307" y="2184399"/>
                  </a:lnTo>
                  <a:lnTo>
                    <a:pt x="129422" y="2222499"/>
                  </a:lnTo>
                  <a:lnTo>
                    <a:pt x="142717" y="2273299"/>
                  </a:lnTo>
                  <a:lnTo>
                    <a:pt x="157174" y="2311399"/>
                  </a:lnTo>
                  <a:lnTo>
                    <a:pt x="172775" y="2362199"/>
                  </a:lnTo>
                  <a:lnTo>
                    <a:pt x="189502" y="2400299"/>
                  </a:lnTo>
                  <a:lnTo>
                    <a:pt x="207338" y="2438399"/>
                  </a:lnTo>
                  <a:lnTo>
                    <a:pt x="226263" y="2476499"/>
                  </a:lnTo>
                  <a:lnTo>
                    <a:pt x="246260" y="2527299"/>
                  </a:lnTo>
                  <a:lnTo>
                    <a:pt x="267310" y="2565399"/>
                  </a:lnTo>
                  <a:lnTo>
                    <a:pt x="289396" y="2603499"/>
                  </a:lnTo>
                  <a:lnTo>
                    <a:pt x="312500" y="2641599"/>
                  </a:lnTo>
                  <a:lnTo>
                    <a:pt x="336603" y="2679699"/>
                  </a:lnTo>
                  <a:lnTo>
                    <a:pt x="361688" y="2717799"/>
                  </a:lnTo>
                  <a:lnTo>
                    <a:pt x="387735" y="2755899"/>
                  </a:lnTo>
                  <a:lnTo>
                    <a:pt x="414728" y="2793999"/>
                  </a:lnTo>
                  <a:lnTo>
                    <a:pt x="442648" y="2832099"/>
                  </a:lnTo>
                  <a:lnTo>
                    <a:pt x="471476" y="2857499"/>
                  </a:lnTo>
                  <a:lnTo>
                    <a:pt x="501196" y="2895599"/>
                  </a:lnTo>
                  <a:lnTo>
                    <a:pt x="531788" y="2933699"/>
                  </a:lnTo>
                  <a:lnTo>
                    <a:pt x="563235" y="2959099"/>
                  </a:lnTo>
                  <a:lnTo>
                    <a:pt x="595519" y="2997199"/>
                  </a:lnTo>
                  <a:lnTo>
                    <a:pt x="628621" y="3022599"/>
                  </a:lnTo>
                  <a:lnTo>
                    <a:pt x="662524" y="3047999"/>
                  </a:lnTo>
                  <a:lnTo>
                    <a:pt x="697208" y="3086099"/>
                  </a:lnTo>
                  <a:lnTo>
                    <a:pt x="732657" y="3111499"/>
                  </a:lnTo>
                  <a:lnTo>
                    <a:pt x="768853" y="3136899"/>
                  </a:lnTo>
                  <a:lnTo>
                    <a:pt x="805776" y="3162299"/>
                  </a:lnTo>
                  <a:lnTo>
                    <a:pt x="843409" y="3187699"/>
                  </a:lnTo>
                  <a:lnTo>
                    <a:pt x="881734" y="3213099"/>
                  </a:lnTo>
                  <a:lnTo>
                    <a:pt x="920733" y="3238499"/>
                  </a:lnTo>
                  <a:lnTo>
                    <a:pt x="960387" y="3251199"/>
                  </a:lnTo>
                  <a:lnTo>
                    <a:pt x="1041591" y="3301999"/>
                  </a:lnTo>
                  <a:lnTo>
                    <a:pt x="1083104" y="3314699"/>
                  </a:lnTo>
                  <a:lnTo>
                    <a:pt x="1125200" y="3340099"/>
                  </a:lnTo>
                  <a:lnTo>
                    <a:pt x="1211070" y="3365499"/>
                  </a:lnTo>
                  <a:lnTo>
                    <a:pt x="1480797" y="3441699"/>
                  </a:lnTo>
                  <a:lnTo>
                    <a:pt x="1527329" y="3441699"/>
                  </a:lnTo>
                  <a:lnTo>
                    <a:pt x="1574264" y="3454399"/>
                  </a:lnTo>
                  <a:lnTo>
                    <a:pt x="2279078" y="3454399"/>
                  </a:lnTo>
                  <a:lnTo>
                    <a:pt x="2234511" y="3467099"/>
                  </a:lnTo>
                  <a:close/>
                </a:path>
                <a:path w="3531870" h="3517900">
                  <a:moveTo>
                    <a:pt x="2279078" y="3454399"/>
                  </a:moveTo>
                  <a:lnTo>
                    <a:pt x="1957061" y="3454399"/>
                  </a:lnTo>
                  <a:lnTo>
                    <a:pt x="2003995" y="3441699"/>
                  </a:lnTo>
                  <a:lnTo>
                    <a:pt x="2050526" y="3441699"/>
                  </a:lnTo>
                  <a:lnTo>
                    <a:pt x="2320254" y="3365499"/>
                  </a:lnTo>
                  <a:lnTo>
                    <a:pt x="2406125" y="3340099"/>
                  </a:lnTo>
                  <a:lnTo>
                    <a:pt x="2448221" y="3314699"/>
                  </a:lnTo>
                  <a:lnTo>
                    <a:pt x="2489734" y="3301999"/>
                  </a:lnTo>
                  <a:lnTo>
                    <a:pt x="2570938" y="3251199"/>
                  </a:lnTo>
                  <a:lnTo>
                    <a:pt x="2610593" y="3238499"/>
                  </a:lnTo>
                  <a:lnTo>
                    <a:pt x="2649592" y="3213099"/>
                  </a:lnTo>
                  <a:lnTo>
                    <a:pt x="2687917" y="3187699"/>
                  </a:lnTo>
                  <a:lnTo>
                    <a:pt x="2725551" y="3162299"/>
                  </a:lnTo>
                  <a:lnTo>
                    <a:pt x="2762474" y="3136899"/>
                  </a:lnTo>
                  <a:lnTo>
                    <a:pt x="2798670" y="3111499"/>
                  </a:lnTo>
                  <a:lnTo>
                    <a:pt x="2834120" y="3086099"/>
                  </a:lnTo>
                  <a:lnTo>
                    <a:pt x="2868805" y="3047999"/>
                  </a:lnTo>
                  <a:lnTo>
                    <a:pt x="2902708" y="3022599"/>
                  </a:lnTo>
                  <a:lnTo>
                    <a:pt x="2935810" y="2997199"/>
                  </a:lnTo>
                  <a:lnTo>
                    <a:pt x="2968094" y="2959099"/>
                  </a:lnTo>
                  <a:lnTo>
                    <a:pt x="2999542" y="2933699"/>
                  </a:lnTo>
                  <a:lnTo>
                    <a:pt x="3030135" y="2895599"/>
                  </a:lnTo>
                  <a:lnTo>
                    <a:pt x="3059855" y="2857499"/>
                  </a:lnTo>
                  <a:lnTo>
                    <a:pt x="3088684" y="2832099"/>
                  </a:lnTo>
                  <a:lnTo>
                    <a:pt x="3116604" y="2793999"/>
                  </a:lnTo>
                  <a:lnTo>
                    <a:pt x="3143597" y="2755899"/>
                  </a:lnTo>
                  <a:lnTo>
                    <a:pt x="3169645" y="2717799"/>
                  </a:lnTo>
                  <a:lnTo>
                    <a:pt x="3194730" y="2679699"/>
                  </a:lnTo>
                  <a:lnTo>
                    <a:pt x="3218834" y="2641599"/>
                  </a:lnTo>
                  <a:lnTo>
                    <a:pt x="3241938" y="2603499"/>
                  </a:lnTo>
                  <a:lnTo>
                    <a:pt x="3264025" y="2565399"/>
                  </a:lnTo>
                  <a:lnTo>
                    <a:pt x="3285076" y="2527299"/>
                  </a:lnTo>
                  <a:lnTo>
                    <a:pt x="3305073" y="2476499"/>
                  </a:lnTo>
                  <a:lnTo>
                    <a:pt x="3323998" y="2438399"/>
                  </a:lnTo>
                  <a:lnTo>
                    <a:pt x="3341834" y="2400299"/>
                  </a:lnTo>
                  <a:lnTo>
                    <a:pt x="3358562" y="2362199"/>
                  </a:lnTo>
                  <a:lnTo>
                    <a:pt x="3374163" y="2311399"/>
                  </a:lnTo>
                  <a:lnTo>
                    <a:pt x="3388621" y="2273299"/>
                  </a:lnTo>
                  <a:lnTo>
                    <a:pt x="3401916" y="2222499"/>
                  </a:lnTo>
                  <a:lnTo>
                    <a:pt x="3414031" y="2184399"/>
                  </a:lnTo>
                  <a:lnTo>
                    <a:pt x="3424947" y="2133599"/>
                  </a:lnTo>
                  <a:lnTo>
                    <a:pt x="3434647" y="2095499"/>
                  </a:lnTo>
                  <a:lnTo>
                    <a:pt x="3443113" y="2044699"/>
                  </a:lnTo>
                  <a:lnTo>
                    <a:pt x="3450325" y="1993899"/>
                  </a:lnTo>
                  <a:lnTo>
                    <a:pt x="3456267" y="1955799"/>
                  </a:lnTo>
                  <a:lnTo>
                    <a:pt x="3460920" y="1904999"/>
                  </a:lnTo>
                  <a:lnTo>
                    <a:pt x="3464266" y="1854199"/>
                  </a:lnTo>
                  <a:lnTo>
                    <a:pt x="3466286" y="1803399"/>
                  </a:lnTo>
                  <a:lnTo>
                    <a:pt x="3466964" y="1752599"/>
                  </a:lnTo>
                  <a:lnTo>
                    <a:pt x="3466286" y="1714499"/>
                  </a:lnTo>
                  <a:lnTo>
                    <a:pt x="3464266" y="1663699"/>
                  </a:lnTo>
                  <a:lnTo>
                    <a:pt x="3460920" y="1612899"/>
                  </a:lnTo>
                  <a:lnTo>
                    <a:pt x="3456267" y="1562099"/>
                  </a:lnTo>
                  <a:lnTo>
                    <a:pt x="3450325" y="1523999"/>
                  </a:lnTo>
                  <a:lnTo>
                    <a:pt x="3443113" y="1473199"/>
                  </a:lnTo>
                  <a:lnTo>
                    <a:pt x="3434647" y="1422399"/>
                  </a:lnTo>
                  <a:lnTo>
                    <a:pt x="3424947" y="1384299"/>
                  </a:lnTo>
                  <a:lnTo>
                    <a:pt x="3414031" y="1333499"/>
                  </a:lnTo>
                  <a:lnTo>
                    <a:pt x="3401916" y="1295399"/>
                  </a:lnTo>
                  <a:lnTo>
                    <a:pt x="3388621" y="1244599"/>
                  </a:lnTo>
                  <a:lnTo>
                    <a:pt x="3374163" y="1206499"/>
                  </a:lnTo>
                  <a:lnTo>
                    <a:pt x="3358562" y="1155699"/>
                  </a:lnTo>
                  <a:lnTo>
                    <a:pt x="3341834" y="1117599"/>
                  </a:lnTo>
                  <a:lnTo>
                    <a:pt x="3323998" y="1079499"/>
                  </a:lnTo>
                  <a:lnTo>
                    <a:pt x="3305073" y="1028699"/>
                  </a:lnTo>
                  <a:lnTo>
                    <a:pt x="3285076" y="990599"/>
                  </a:lnTo>
                  <a:lnTo>
                    <a:pt x="3264025" y="952499"/>
                  </a:lnTo>
                  <a:lnTo>
                    <a:pt x="3241938" y="914399"/>
                  </a:lnTo>
                  <a:lnTo>
                    <a:pt x="3218834" y="876299"/>
                  </a:lnTo>
                  <a:lnTo>
                    <a:pt x="3194730" y="838199"/>
                  </a:lnTo>
                  <a:lnTo>
                    <a:pt x="3169645" y="800099"/>
                  </a:lnTo>
                  <a:lnTo>
                    <a:pt x="3143597" y="761999"/>
                  </a:lnTo>
                  <a:lnTo>
                    <a:pt x="3116604" y="723899"/>
                  </a:lnTo>
                  <a:lnTo>
                    <a:pt x="3088684" y="685799"/>
                  </a:lnTo>
                  <a:lnTo>
                    <a:pt x="3059855" y="660399"/>
                  </a:lnTo>
                  <a:lnTo>
                    <a:pt x="3030135" y="622299"/>
                  </a:lnTo>
                  <a:lnTo>
                    <a:pt x="2999542" y="584199"/>
                  </a:lnTo>
                  <a:lnTo>
                    <a:pt x="2968094" y="558799"/>
                  </a:lnTo>
                  <a:lnTo>
                    <a:pt x="2935810" y="520699"/>
                  </a:lnTo>
                  <a:lnTo>
                    <a:pt x="2902708" y="495299"/>
                  </a:lnTo>
                  <a:lnTo>
                    <a:pt x="2868805" y="469899"/>
                  </a:lnTo>
                  <a:lnTo>
                    <a:pt x="2834120" y="431799"/>
                  </a:lnTo>
                  <a:lnTo>
                    <a:pt x="2798670" y="406399"/>
                  </a:lnTo>
                  <a:lnTo>
                    <a:pt x="2762474" y="380999"/>
                  </a:lnTo>
                  <a:lnTo>
                    <a:pt x="2725551" y="355599"/>
                  </a:lnTo>
                  <a:lnTo>
                    <a:pt x="2687917" y="330199"/>
                  </a:lnTo>
                  <a:lnTo>
                    <a:pt x="2649592" y="304799"/>
                  </a:lnTo>
                  <a:lnTo>
                    <a:pt x="2610593" y="279399"/>
                  </a:lnTo>
                  <a:lnTo>
                    <a:pt x="2570938" y="253999"/>
                  </a:lnTo>
                  <a:lnTo>
                    <a:pt x="2530646" y="241299"/>
                  </a:lnTo>
                  <a:lnTo>
                    <a:pt x="2489734" y="215899"/>
                  </a:lnTo>
                  <a:lnTo>
                    <a:pt x="2448221" y="203199"/>
                  </a:lnTo>
                  <a:lnTo>
                    <a:pt x="2406125" y="177799"/>
                  </a:lnTo>
                  <a:lnTo>
                    <a:pt x="2142310" y="101599"/>
                  </a:lnTo>
                  <a:lnTo>
                    <a:pt x="2050526" y="76199"/>
                  </a:lnTo>
                  <a:lnTo>
                    <a:pt x="2003995" y="76199"/>
                  </a:lnTo>
                  <a:lnTo>
                    <a:pt x="1957061" y="63499"/>
                  </a:lnTo>
                  <a:lnTo>
                    <a:pt x="2279078" y="63499"/>
                  </a:lnTo>
                  <a:lnTo>
                    <a:pt x="2323157" y="88899"/>
                  </a:lnTo>
                  <a:lnTo>
                    <a:pt x="2452288" y="126999"/>
                  </a:lnTo>
                  <a:lnTo>
                    <a:pt x="2494241" y="152399"/>
                  </a:lnTo>
                  <a:lnTo>
                    <a:pt x="2535619" y="165099"/>
                  </a:lnTo>
                  <a:lnTo>
                    <a:pt x="2616587" y="215899"/>
                  </a:lnTo>
                  <a:lnTo>
                    <a:pt x="2656142" y="228599"/>
                  </a:lnTo>
                  <a:lnTo>
                    <a:pt x="2695055" y="253999"/>
                  </a:lnTo>
                  <a:lnTo>
                    <a:pt x="2733309" y="279399"/>
                  </a:lnTo>
                  <a:lnTo>
                    <a:pt x="2770888" y="304799"/>
                  </a:lnTo>
                  <a:lnTo>
                    <a:pt x="2807774" y="330199"/>
                  </a:lnTo>
                  <a:lnTo>
                    <a:pt x="2843951" y="355599"/>
                  </a:lnTo>
                  <a:lnTo>
                    <a:pt x="2879401" y="393699"/>
                  </a:lnTo>
                  <a:lnTo>
                    <a:pt x="2914108" y="419099"/>
                  </a:lnTo>
                  <a:lnTo>
                    <a:pt x="2948054" y="444499"/>
                  </a:lnTo>
                  <a:lnTo>
                    <a:pt x="2981223" y="482599"/>
                  </a:lnTo>
                  <a:lnTo>
                    <a:pt x="3013597" y="507999"/>
                  </a:lnTo>
                  <a:lnTo>
                    <a:pt x="3045160" y="546099"/>
                  </a:lnTo>
                  <a:lnTo>
                    <a:pt x="3075895" y="571499"/>
                  </a:lnTo>
                  <a:lnTo>
                    <a:pt x="3105784" y="609599"/>
                  </a:lnTo>
                  <a:lnTo>
                    <a:pt x="3134811" y="647699"/>
                  </a:lnTo>
                  <a:lnTo>
                    <a:pt x="3162959" y="685799"/>
                  </a:lnTo>
                  <a:lnTo>
                    <a:pt x="3190211" y="711199"/>
                  </a:lnTo>
                  <a:lnTo>
                    <a:pt x="3216550" y="749299"/>
                  </a:lnTo>
                  <a:lnTo>
                    <a:pt x="3241959" y="787399"/>
                  </a:lnTo>
                  <a:lnTo>
                    <a:pt x="3266420" y="825499"/>
                  </a:lnTo>
                  <a:lnTo>
                    <a:pt x="3289918" y="863599"/>
                  </a:lnTo>
                  <a:lnTo>
                    <a:pt x="3312435" y="901699"/>
                  </a:lnTo>
                  <a:lnTo>
                    <a:pt x="3333954" y="952499"/>
                  </a:lnTo>
                  <a:lnTo>
                    <a:pt x="3354458" y="990599"/>
                  </a:lnTo>
                  <a:lnTo>
                    <a:pt x="3373931" y="1028699"/>
                  </a:lnTo>
                  <a:lnTo>
                    <a:pt x="3392354" y="1066799"/>
                  </a:lnTo>
                  <a:lnTo>
                    <a:pt x="3409712" y="1117599"/>
                  </a:lnTo>
                  <a:lnTo>
                    <a:pt x="3425987" y="1155699"/>
                  </a:lnTo>
                  <a:lnTo>
                    <a:pt x="3441163" y="1206499"/>
                  </a:lnTo>
                  <a:lnTo>
                    <a:pt x="3455222" y="1244599"/>
                  </a:lnTo>
                  <a:lnTo>
                    <a:pt x="3468147" y="1295399"/>
                  </a:lnTo>
                  <a:lnTo>
                    <a:pt x="3479922" y="1333499"/>
                  </a:lnTo>
                  <a:lnTo>
                    <a:pt x="3490530" y="1384299"/>
                  </a:lnTo>
                  <a:lnTo>
                    <a:pt x="3499953" y="1422399"/>
                  </a:lnTo>
                  <a:lnTo>
                    <a:pt x="3508174" y="1473199"/>
                  </a:lnTo>
                  <a:lnTo>
                    <a:pt x="3515178" y="1523999"/>
                  </a:lnTo>
                  <a:lnTo>
                    <a:pt x="3520946" y="1562099"/>
                  </a:lnTo>
                  <a:lnTo>
                    <a:pt x="3525461" y="1612899"/>
                  </a:lnTo>
                  <a:lnTo>
                    <a:pt x="3528708" y="1663699"/>
                  </a:lnTo>
                  <a:lnTo>
                    <a:pt x="3530668" y="1714499"/>
                  </a:lnTo>
                  <a:lnTo>
                    <a:pt x="3531325" y="1752599"/>
                  </a:lnTo>
                  <a:lnTo>
                    <a:pt x="3530668" y="1803399"/>
                  </a:lnTo>
                  <a:lnTo>
                    <a:pt x="3528708" y="1854199"/>
                  </a:lnTo>
                  <a:lnTo>
                    <a:pt x="3525461" y="1904999"/>
                  </a:lnTo>
                  <a:lnTo>
                    <a:pt x="3520946" y="1955799"/>
                  </a:lnTo>
                  <a:lnTo>
                    <a:pt x="3515178" y="1993899"/>
                  </a:lnTo>
                  <a:lnTo>
                    <a:pt x="3508174" y="2044699"/>
                  </a:lnTo>
                  <a:lnTo>
                    <a:pt x="3499953" y="2095499"/>
                  </a:lnTo>
                  <a:lnTo>
                    <a:pt x="3490530" y="2133599"/>
                  </a:lnTo>
                  <a:lnTo>
                    <a:pt x="3479922" y="2184399"/>
                  </a:lnTo>
                  <a:lnTo>
                    <a:pt x="3468147" y="2222499"/>
                  </a:lnTo>
                  <a:lnTo>
                    <a:pt x="3455222" y="2273299"/>
                  </a:lnTo>
                  <a:lnTo>
                    <a:pt x="3441163" y="2311399"/>
                  </a:lnTo>
                  <a:lnTo>
                    <a:pt x="3425987" y="2362199"/>
                  </a:lnTo>
                  <a:lnTo>
                    <a:pt x="3409712" y="2400299"/>
                  </a:lnTo>
                  <a:lnTo>
                    <a:pt x="3392354" y="2451099"/>
                  </a:lnTo>
                  <a:lnTo>
                    <a:pt x="3373931" y="2489199"/>
                  </a:lnTo>
                  <a:lnTo>
                    <a:pt x="3354458" y="2527299"/>
                  </a:lnTo>
                  <a:lnTo>
                    <a:pt x="3333954" y="2565399"/>
                  </a:lnTo>
                  <a:lnTo>
                    <a:pt x="3312435" y="2603499"/>
                  </a:lnTo>
                  <a:lnTo>
                    <a:pt x="3289918" y="2654299"/>
                  </a:lnTo>
                  <a:lnTo>
                    <a:pt x="3266420" y="2692399"/>
                  </a:lnTo>
                  <a:lnTo>
                    <a:pt x="3241959" y="2730499"/>
                  </a:lnTo>
                  <a:lnTo>
                    <a:pt x="3216550" y="2768599"/>
                  </a:lnTo>
                  <a:lnTo>
                    <a:pt x="3190211" y="2806699"/>
                  </a:lnTo>
                  <a:lnTo>
                    <a:pt x="3162959" y="2832099"/>
                  </a:lnTo>
                  <a:lnTo>
                    <a:pt x="3134811" y="2870199"/>
                  </a:lnTo>
                  <a:lnTo>
                    <a:pt x="3105784" y="2908299"/>
                  </a:lnTo>
                  <a:lnTo>
                    <a:pt x="3075895" y="2946399"/>
                  </a:lnTo>
                  <a:lnTo>
                    <a:pt x="3045160" y="2971799"/>
                  </a:lnTo>
                  <a:lnTo>
                    <a:pt x="3013597" y="3009899"/>
                  </a:lnTo>
                  <a:lnTo>
                    <a:pt x="2981223" y="3035299"/>
                  </a:lnTo>
                  <a:lnTo>
                    <a:pt x="2948054" y="3073399"/>
                  </a:lnTo>
                  <a:lnTo>
                    <a:pt x="2914108" y="3098799"/>
                  </a:lnTo>
                  <a:lnTo>
                    <a:pt x="2879401" y="3124199"/>
                  </a:lnTo>
                  <a:lnTo>
                    <a:pt x="2843951" y="3149599"/>
                  </a:lnTo>
                  <a:lnTo>
                    <a:pt x="2807774" y="3187699"/>
                  </a:lnTo>
                  <a:lnTo>
                    <a:pt x="2770888" y="3213099"/>
                  </a:lnTo>
                  <a:lnTo>
                    <a:pt x="2733309" y="3238499"/>
                  </a:lnTo>
                  <a:lnTo>
                    <a:pt x="2695055" y="3263899"/>
                  </a:lnTo>
                  <a:lnTo>
                    <a:pt x="2656142" y="3276599"/>
                  </a:lnTo>
                  <a:lnTo>
                    <a:pt x="2616587" y="3301999"/>
                  </a:lnTo>
                  <a:lnTo>
                    <a:pt x="2535619" y="3352799"/>
                  </a:lnTo>
                  <a:lnTo>
                    <a:pt x="2494241" y="3365499"/>
                  </a:lnTo>
                  <a:lnTo>
                    <a:pt x="2452288" y="3390899"/>
                  </a:lnTo>
                  <a:lnTo>
                    <a:pt x="2323157" y="3428999"/>
                  </a:lnTo>
                  <a:lnTo>
                    <a:pt x="2279078" y="3454399"/>
                  </a:lnTo>
                  <a:close/>
                </a:path>
                <a:path w="3531870" h="3517900">
                  <a:moveTo>
                    <a:pt x="2051688" y="3505199"/>
                  </a:moveTo>
                  <a:lnTo>
                    <a:pt x="1479639" y="3505199"/>
                  </a:lnTo>
                  <a:lnTo>
                    <a:pt x="1341857" y="3467099"/>
                  </a:lnTo>
                  <a:lnTo>
                    <a:pt x="2189471" y="3467099"/>
                  </a:lnTo>
                  <a:lnTo>
                    <a:pt x="2051688" y="3505199"/>
                  </a:lnTo>
                  <a:close/>
                </a:path>
                <a:path w="3531870" h="3517900">
                  <a:moveTo>
                    <a:pt x="1957783" y="3517899"/>
                  </a:moveTo>
                  <a:lnTo>
                    <a:pt x="1573544" y="3517899"/>
                  </a:lnTo>
                  <a:lnTo>
                    <a:pt x="1526398" y="3505199"/>
                  </a:lnTo>
                  <a:lnTo>
                    <a:pt x="2004929" y="3505199"/>
                  </a:lnTo>
                  <a:lnTo>
                    <a:pt x="1957783" y="3517899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615945" y="3651002"/>
            <a:ext cx="2597573" cy="1368559"/>
          </a:xfrm>
          <a:prstGeom prst="rect">
            <a:avLst/>
          </a:prstGeom>
        </p:spPr>
        <p:txBody>
          <a:bodyPr vert="horz" wrap="square" lIns="0" tIns="9313" rIns="0" bIns="0" rtlCol="0">
            <a:spAutoFit/>
          </a:bodyPr>
          <a:lstStyle/>
          <a:p>
            <a:pPr marL="8467">
              <a:lnSpc>
                <a:spcPts val="1593"/>
              </a:lnSpc>
              <a:spcBef>
                <a:spcPts val="73"/>
              </a:spcBef>
            </a:pPr>
            <a:r>
              <a:rPr sz="1333" b="1" spc="163" dirty="0">
                <a:solidFill>
                  <a:srgbClr val="FFFAFA"/>
                </a:solidFill>
                <a:latin typeface="Calibri"/>
                <a:cs typeface="Calibri"/>
              </a:rPr>
              <a:t>PHONE </a:t>
            </a:r>
            <a:r>
              <a:rPr sz="1333" b="1" spc="107" dirty="0">
                <a:solidFill>
                  <a:srgbClr val="FFFAFA"/>
                </a:solidFill>
                <a:latin typeface="Calibri"/>
                <a:cs typeface="Calibri"/>
              </a:rPr>
              <a:t>NUMBER:</a:t>
            </a:r>
            <a:endParaRPr sz="1333">
              <a:latin typeface="Calibri"/>
              <a:cs typeface="Calibri"/>
            </a:endParaRPr>
          </a:p>
          <a:p>
            <a:pPr marL="8467">
              <a:lnSpc>
                <a:spcPts val="1593"/>
              </a:lnSpc>
            </a:pPr>
            <a:r>
              <a:rPr sz="1333" spc="183" dirty="0">
                <a:solidFill>
                  <a:srgbClr val="FFFAFA"/>
                </a:solidFill>
                <a:latin typeface="Calibri"/>
                <a:cs typeface="Calibri"/>
              </a:rPr>
              <a:t>(469)</a:t>
            </a:r>
            <a:r>
              <a:rPr sz="1333" spc="197" dirty="0">
                <a:solidFill>
                  <a:srgbClr val="FFFAFA"/>
                </a:solidFill>
                <a:latin typeface="Calibri"/>
                <a:cs typeface="Calibri"/>
              </a:rPr>
              <a:t> </a:t>
            </a:r>
            <a:r>
              <a:rPr sz="1333" spc="240" dirty="0">
                <a:solidFill>
                  <a:srgbClr val="FFFAFA"/>
                </a:solidFill>
                <a:latin typeface="Calibri"/>
                <a:cs typeface="Calibri"/>
              </a:rPr>
              <a:t>398-</a:t>
            </a:r>
            <a:r>
              <a:rPr sz="1333" spc="163" dirty="0">
                <a:solidFill>
                  <a:srgbClr val="FFFAFA"/>
                </a:solidFill>
                <a:latin typeface="Calibri"/>
                <a:cs typeface="Calibri"/>
              </a:rPr>
              <a:t>2780</a:t>
            </a:r>
            <a:endParaRPr sz="1333">
              <a:latin typeface="Calibri"/>
              <a:cs typeface="Calibri"/>
            </a:endParaRPr>
          </a:p>
          <a:p>
            <a:pPr>
              <a:spcBef>
                <a:spcPts val="27"/>
              </a:spcBef>
            </a:pPr>
            <a:endParaRPr sz="1500">
              <a:latin typeface="Calibri"/>
              <a:cs typeface="Calibri"/>
            </a:endParaRPr>
          </a:p>
          <a:p>
            <a:pPr marL="8467"/>
            <a:r>
              <a:rPr sz="1333" b="1" spc="140" dirty="0">
                <a:solidFill>
                  <a:srgbClr val="FFFAFA"/>
                </a:solidFill>
                <a:latin typeface="Calibri"/>
                <a:cs typeface="Calibri"/>
              </a:rPr>
              <a:t>EMAIL</a:t>
            </a:r>
            <a:r>
              <a:rPr sz="1333" b="1" spc="150" dirty="0">
                <a:solidFill>
                  <a:srgbClr val="FFFAFA"/>
                </a:solidFill>
                <a:latin typeface="Calibri"/>
                <a:cs typeface="Calibri"/>
              </a:rPr>
              <a:t> </a:t>
            </a:r>
            <a:r>
              <a:rPr sz="1333" b="1" spc="157" dirty="0">
                <a:solidFill>
                  <a:srgbClr val="FFFAFA"/>
                </a:solidFill>
                <a:latin typeface="Calibri"/>
                <a:cs typeface="Calibri"/>
              </a:rPr>
              <a:t>ADDRESS:</a:t>
            </a:r>
            <a:endParaRPr sz="1333">
              <a:latin typeface="Calibri"/>
              <a:cs typeface="Calibri"/>
            </a:endParaRPr>
          </a:p>
          <a:p>
            <a:pPr marL="8467">
              <a:spcBef>
                <a:spcPts val="383"/>
              </a:spcBef>
            </a:pPr>
            <a:r>
              <a:rPr sz="1333" spc="150" dirty="0">
                <a:solidFill>
                  <a:srgbClr val="FFFAFA"/>
                </a:solidFill>
                <a:latin typeface="Calibri"/>
                <a:cs typeface="Calibri"/>
              </a:rPr>
              <a:t>TEAM@KALISERLAW.COM</a:t>
            </a:r>
            <a:endParaRPr sz="1333">
              <a:latin typeface="Calibri"/>
              <a:cs typeface="Calibri"/>
            </a:endParaRPr>
          </a:p>
          <a:p>
            <a:pPr marL="8467">
              <a:spcBef>
                <a:spcPts val="383"/>
              </a:spcBef>
            </a:pPr>
            <a:r>
              <a:rPr sz="1333" spc="147" dirty="0">
                <a:solidFill>
                  <a:srgbClr val="FFFAFA"/>
                </a:solidFill>
                <a:latin typeface="Calibri"/>
                <a:cs typeface="Calibri"/>
              </a:rPr>
              <a:t>MKALISER@KALISERLAW.COM</a:t>
            </a:r>
            <a:endParaRPr sz="1333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270130" y="3558610"/>
            <a:ext cx="1060873" cy="1060873"/>
            <a:chOff x="10905194" y="5337914"/>
            <a:chExt cx="1591310" cy="1591310"/>
          </a:xfrm>
        </p:grpSpPr>
        <p:sp>
          <p:nvSpPr>
            <p:cNvPr id="17" name="object 17"/>
            <p:cNvSpPr/>
            <p:nvPr/>
          </p:nvSpPr>
          <p:spPr>
            <a:xfrm>
              <a:off x="10905194" y="5337914"/>
              <a:ext cx="1591310" cy="1591310"/>
            </a:xfrm>
            <a:custGeom>
              <a:avLst/>
              <a:gdLst/>
              <a:ahLst/>
              <a:cxnLst/>
              <a:rect l="l" t="t" r="r" b="b"/>
              <a:pathLst>
                <a:path w="1591309" h="1591309">
                  <a:moveTo>
                    <a:pt x="1349106" y="1590878"/>
                  </a:moveTo>
                  <a:lnTo>
                    <a:pt x="241771" y="1590878"/>
                  </a:lnTo>
                  <a:lnTo>
                    <a:pt x="193101" y="1585958"/>
                  </a:lnTo>
                  <a:lnTo>
                    <a:pt x="147744" y="1571851"/>
                  </a:lnTo>
                  <a:lnTo>
                    <a:pt x="106679" y="1549536"/>
                  </a:lnTo>
                  <a:lnTo>
                    <a:pt x="70885" y="1519992"/>
                  </a:lnTo>
                  <a:lnTo>
                    <a:pt x="41341" y="1484198"/>
                  </a:lnTo>
                  <a:lnTo>
                    <a:pt x="19026" y="1443133"/>
                  </a:lnTo>
                  <a:lnTo>
                    <a:pt x="4919" y="1397776"/>
                  </a:lnTo>
                  <a:lnTo>
                    <a:pt x="0" y="1349106"/>
                  </a:lnTo>
                  <a:lnTo>
                    <a:pt x="0" y="241771"/>
                  </a:lnTo>
                  <a:lnTo>
                    <a:pt x="4919" y="193101"/>
                  </a:lnTo>
                  <a:lnTo>
                    <a:pt x="19026" y="147744"/>
                  </a:lnTo>
                  <a:lnTo>
                    <a:pt x="41341" y="106679"/>
                  </a:lnTo>
                  <a:lnTo>
                    <a:pt x="70885" y="70885"/>
                  </a:lnTo>
                  <a:lnTo>
                    <a:pt x="106679" y="41341"/>
                  </a:lnTo>
                  <a:lnTo>
                    <a:pt x="147744" y="19026"/>
                  </a:lnTo>
                  <a:lnTo>
                    <a:pt x="193101" y="4919"/>
                  </a:lnTo>
                  <a:lnTo>
                    <a:pt x="241771" y="0"/>
                  </a:lnTo>
                  <a:lnTo>
                    <a:pt x="1349106" y="0"/>
                  </a:lnTo>
                  <a:lnTo>
                    <a:pt x="1397776" y="4919"/>
                  </a:lnTo>
                  <a:lnTo>
                    <a:pt x="1443133" y="19026"/>
                  </a:lnTo>
                  <a:lnTo>
                    <a:pt x="1484198" y="41341"/>
                  </a:lnTo>
                  <a:lnTo>
                    <a:pt x="1519992" y="70885"/>
                  </a:lnTo>
                  <a:lnTo>
                    <a:pt x="1549536" y="106679"/>
                  </a:lnTo>
                  <a:lnTo>
                    <a:pt x="1571851" y="147744"/>
                  </a:lnTo>
                  <a:lnTo>
                    <a:pt x="1585958" y="193101"/>
                  </a:lnTo>
                  <a:lnTo>
                    <a:pt x="1590878" y="241771"/>
                  </a:lnTo>
                  <a:lnTo>
                    <a:pt x="1590877" y="1349106"/>
                  </a:lnTo>
                  <a:lnTo>
                    <a:pt x="1585958" y="1397776"/>
                  </a:lnTo>
                  <a:lnTo>
                    <a:pt x="1571851" y="1443133"/>
                  </a:lnTo>
                  <a:lnTo>
                    <a:pt x="1549536" y="1484198"/>
                  </a:lnTo>
                  <a:lnTo>
                    <a:pt x="1519992" y="1519992"/>
                  </a:lnTo>
                  <a:lnTo>
                    <a:pt x="1484198" y="1549536"/>
                  </a:lnTo>
                  <a:lnTo>
                    <a:pt x="1443133" y="1571851"/>
                  </a:lnTo>
                  <a:lnTo>
                    <a:pt x="1397776" y="1585958"/>
                  </a:lnTo>
                  <a:lnTo>
                    <a:pt x="1349106" y="15908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1137007" y="5753130"/>
              <a:ext cx="1127760" cy="785495"/>
            </a:xfrm>
            <a:custGeom>
              <a:avLst/>
              <a:gdLst/>
              <a:ahLst/>
              <a:cxnLst/>
              <a:rect l="l" t="t" r="r" b="b"/>
              <a:pathLst>
                <a:path w="1127759" h="785495">
                  <a:moveTo>
                    <a:pt x="616599" y="785391"/>
                  </a:moveTo>
                  <a:lnTo>
                    <a:pt x="510861" y="785311"/>
                  </a:lnTo>
                  <a:lnTo>
                    <a:pt x="457972" y="785100"/>
                  </a:lnTo>
                  <a:lnTo>
                    <a:pt x="405108" y="784525"/>
                  </a:lnTo>
                  <a:lnTo>
                    <a:pt x="352283" y="783405"/>
                  </a:lnTo>
                  <a:lnTo>
                    <a:pt x="299510" y="781560"/>
                  </a:lnTo>
                  <a:lnTo>
                    <a:pt x="246802" y="778806"/>
                  </a:lnTo>
                  <a:lnTo>
                    <a:pt x="194172" y="774964"/>
                  </a:lnTo>
                  <a:lnTo>
                    <a:pt x="141632" y="769851"/>
                  </a:lnTo>
                  <a:lnTo>
                    <a:pt x="99658" y="758202"/>
                  </a:lnTo>
                  <a:lnTo>
                    <a:pt x="63727" y="734546"/>
                  </a:lnTo>
                  <a:lnTo>
                    <a:pt x="36251" y="700880"/>
                  </a:lnTo>
                  <a:lnTo>
                    <a:pt x="19640" y="659200"/>
                  </a:lnTo>
                  <a:lnTo>
                    <a:pt x="10055" y="607223"/>
                  </a:lnTo>
                  <a:lnTo>
                    <a:pt x="4242" y="553958"/>
                  </a:lnTo>
                  <a:lnTo>
                    <a:pt x="1256" y="500043"/>
                  </a:lnTo>
                  <a:lnTo>
                    <a:pt x="157" y="446114"/>
                  </a:lnTo>
                  <a:lnTo>
                    <a:pt x="0" y="392809"/>
                  </a:lnTo>
                  <a:lnTo>
                    <a:pt x="183" y="339504"/>
                  </a:lnTo>
                  <a:lnTo>
                    <a:pt x="1336" y="285575"/>
                  </a:lnTo>
                  <a:lnTo>
                    <a:pt x="4361" y="231660"/>
                  </a:lnTo>
                  <a:lnTo>
                    <a:pt x="10162" y="178395"/>
                  </a:lnTo>
                  <a:lnTo>
                    <a:pt x="19640" y="126418"/>
                  </a:lnTo>
                  <a:lnTo>
                    <a:pt x="36212" y="84738"/>
                  </a:lnTo>
                  <a:lnTo>
                    <a:pt x="63624" y="51072"/>
                  </a:lnTo>
                  <a:lnTo>
                    <a:pt x="99542" y="27416"/>
                  </a:lnTo>
                  <a:lnTo>
                    <a:pt x="141632" y="15767"/>
                  </a:lnTo>
                  <a:lnTo>
                    <a:pt x="194183" y="10563"/>
                  </a:lnTo>
                  <a:lnTo>
                    <a:pt x="246841" y="6651"/>
                  </a:lnTo>
                  <a:lnTo>
                    <a:pt x="299583" y="3849"/>
                  </a:lnTo>
                  <a:lnTo>
                    <a:pt x="352387" y="1970"/>
                  </a:lnTo>
                  <a:lnTo>
                    <a:pt x="405230" y="831"/>
                  </a:lnTo>
                  <a:lnTo>
                    <a:pt x="458088" y="246"/>
                  </a:lnTo>
                  <a:lnTo>
                    <a:pt x="510941" y="30"/>
                  </a:lnTo>
                  <a:lnTo>
                    <a:pt x="563764" y="0"/>
                  </a:lnTo>
                  <a:lnTo>
                    <a:pt x="616587" y="30"/>
                  </a:lnTo>
                  <a:lnTo>
                    <a:pt x="669440" y="246"/>
                  </a:lnTo>
                  <a:lnTo>
                    <a:pt x="722298" y="831"/>
                  </a:lnTo>
                  <a:lnTo>
                    <a:pt x="775141" y="1970"/>
                  </a:lnTo>
                  <a:lnTo>
                    <a:pt x="827945" y="3849"/>
                  </a:lnTo>
                  <a:lnTo>
                    <a:pt x="880687" y="6651"/>
                  </a:lnTo>
                  <a:lnTo>
                    <a:pt x="933345" y="10563"/>
                  </a:lnTo>
                  <a:lnTo>
                    <a:pt x="985896" y="15767"/>
                  </a:lnTo>
                  <a:lnTo>
                    <a:pt x="1027870" y="27416"/>
                  </a:lnTo>
                  <a:lnTo>
                    <a:pt x="1063801" y="51072"/>
                  </a:lnTo>
                  <a:lnTo>
                    <a:pt x="1091277" y="84738"/>
                  </a:lnTo>
                  <a:lnTo>
                    <a:pt x="1107888" y="126418"/>
                  </a:lnTo>
                  <a:lnTo>
                    <a:pt x="1117472" y="178395"/>
                  </a:lnTo>
                  <a:lnTo>
                    <a:pt x="1123286" y="231660"/>
                  </a:lnTo>
                  <a:lnTo>
                    <a:pt x="1126271" y="285575"/>
                  </a:lnTo>
                  <a:lnTo>
                    <a:pt x="1127371" y="339504"/>
                  </a:lnTo>
                  <a:lnTo>
                    <a:pt x="1127528" y="392809"/>
                  </a:lnTo>
                  <a:lnTo>
                    <a:pt x="1127371" y="446114"/>
                  </a:lnTo>
                  <a:lnTo>
                    <a:pt x="1126271" y="500042"/>
                  </a:lnTo>
                  <a:lnTo>
                    <a:pt x="1123286" y="553958"/>
                  </a:lnTo>
                  <a:lnTo>
                    <a:pt x="1117472" y="607223"/>
                  </a:lnTo>
                  <a:lnTo>
                    <a:pt x="1107888" y="659200"/>
                  </a:lnTo>
                  <a:lnTo>
                    <a:pt x="1091316" y="700880"/>
                  </a:lnTo>
                  <a:lnTo>
                    <a:pt x="1063904" y="734546"/>
                  </a:lnTo>
                  <a:lnTo>
                    <a:pt x="1027986" y="758202"/>
                  </a:lnTo>
                  <a:lnTo>
                    <a:pt x="985896" y="769851"/>
                  </a:lnTo>
                  <a:lnTo>
                    <a:pt x="933424" y="774975"/>
                  </a:lnTo>
                  <a:lnTo>
                    <a:pt x="880804" y="778845"/>
                  </a:lnTo>
                  <a:lnTo>
                    <a:pt x="828066" y="781633"/>
                  </a:lnTo>
                  <a:lnTo>
                    <a:pt x="775245" y="783509"/>
                  </a:lnTo>
                  <a:lnTo>
                    <a:pt x="722371" y="784646"/>
                  </a:lnTo>
                  <a:lnTo>
                    <a:pt x="669478" y="785216"/>
                  </a:lnTo>
                  <a:lnTo>
                    <a:pt x="616599" y="785391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1582099" y="5936256"/>
              <a:ext cx="327660" cy="421640"/>
            </a:xfrm>
            <a:custGeom>
              <a:avLst/>
              <a:gdLst/>
              <a:ahLst/>
              <a:cxnLst/>
              <a:rect l="l" t="t" r="r" b="b"/>
              <a:pathLst>
                <a:path w="327659" h="421639">
                  <a:moveTo>
                    <a:pt x="0" y="421301"/>
                  </a:moveTo>
                  <a:lnTo>
                    <a:pt x="0" y="0"/>
                  </a:lnTo>
                  <a:lnTo>
                    <a:pt x="327249" y="210512"/>
                  </a:lnTo>
                  <a:lnTo>
                    <a:pt x="0" y="4213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0" name="object 20"/>
          <p:cNvSpPr/>
          <p:nvPr/>
        </p:nvSpPr>
        <p:spPr>
          <a:xfrm>
            <a:off x="7271191" y="5101076"/>
            <a:ext cx="1058757" cy="1060873"/>
          </a:xfrm>
          <a:custGeom>
            <a:avLst/>
            <a:gdLst/>
            <a:ahLst/>
            <a:cxnLst/>
            <a:rect l="l" t="t" r="r" b="b"/>
            <a:pathLst>
              <a:path w="1588134" h="1591309">
                <a:moveTo>
                  <a:pt x="1455585" y="1590878"/>
                </a:moveTo>
                <a:lnTo>
                  <a:pt x="132108" y="1590878"/>
                </a:lnTo>
                <a:lnTo>
                  <a:pt x="90559" y="1584167"/>
                </a:lnTo>
                <a:lnTo>
                  <a:pt x="54320" y="1565462"/>
                </a:lnTo>
                <a:lnTo>
                  <a:pt x="25645" y="1536901"/>
                </a:lnTo>
                <a:lnTo>
                  <a:pt x="6786" y="1500623"/>
                </a:lnTo>
                <a:lnTo>
                  <a:pt x="0" y="1458769"/>
                </a:lnTo>
                <a:lnTo>
                  <a:pt x="0" y="132108"/>
                </a:lnTo>
                <a:lnTo>
                  <a:pt x="6710" y="90559"/>
                </a:lnTo>
                <a:lnTo>
                  <a:pt x="25415" y="54320"/>
                </a:lnTo>
                <a:lnTo>
                  <a:pt x="53976" y="25645"/>
                </a:lnTo>
                <a:lnTo>
                  <a:pt x="90254" y="6786"/>
                </a:lnTo>
                <a:lnTo>
                  <a:pt x="132108" y="0"/>
                </a:lnTo>
                <a:lnTo>
                  <a:pt x="1456381" y="0"/>
                </a:lnTo>
                <a:lnTo>
                  <a:pt x="1498229" y="6786"/>
                </a:lnTo>
                <a:lnTo>
                  <a:pt x="1534462" y="25645"/>
                </a:lnTo>
                <a:lnTo>
                  <a:pt x="1562902" y="54320"/>
                </a:lnTo>
                <a:lnTo>
                  <a:pt x="1581372" y="90559"/>
                </a:lnTo>
                <a:lnTo>
                  <a:pt x="1587694" y="132108"/>
                </a:lnTo>
                <a:lnTo>
                  <a:pt x="1587694" y="254667"/>
                </a:lnTo>
                <a:lnTo>
                  <a:pt x="352555" y="254667"/>
                </a:lnTo>
                <a:lnTo>
                  <a:pt x="310229" y="261467"/>
                </a:lnTo>
                <a:lnTo>
                  <a:pt x="273519" y="280414"/>
                </a:lnTo>
                <a:lnTo>
                  <a:pt x="244602" y="309332"/>
                </a:lnTo>
                <a:lnTo>
                  <a:pt x="225654" y="346042"/>
                </a:lnTo>
                <a:lnTo>
                  <a:pt x="218855" y="388368"/>
                </a:lnTo>
                <a:lnTo>
                  <a:pt x="225654" y="430694"/>
                </a:lnTo>
                <a:lnTo>
                  <a:pt x="244602" y="467404"/>
                </a:lnTo>
                <a:lnTo>
                  <a:pt x="273519" y="496322"/>
                </a:lnTo>
                <a:lnTo>
                  <a:pt x="310229" y="515269"/>
                </a:lnTo>
                <a:lnTo>
                  <a:pt x="352555" y="522068"/>
                </a:lnTo>
                <a:lnTo>
                  <a:pt x="1587694" y="522068"/>
                </a:lnTo>
                <a:lnTo>
                  <a:pt x="1587694" y="591306"/>
                </a:lnTo>
                <a:lnTo>
                  <a:pt x="1087113" y="591306"/>
                </a:lnTo>
                <a:lnTo>
                  <a:pt x="1051114" y="592214"/>
                </a:lnTo>
                <a:lnTo>
                  <a:pt x="1004445" y="598568"/>
                </a:lnTo>
                <a:lnTo>
                  <a:pt x="973094" y="607223"/>
                </a:lnTo>
                <a:lnTo>
                  <a:pt x="235567" y="607223"/>
                </a:lnTo>
                <a:lnTo>
                  <a:pt x="235567" y="1312335"/>
                </a:lnTo>
                <a:lnTo>
                  <a:pt x="1587694" y="1312335"/>
                </a:lnTo>
                <a:lnTo>
                  <a:pt x="1587694" y="1458769"/>
                </a:lnTo>
                <a:lnTo>
                  <a:pt x="1580984" y="1500318"/>
                </a:lnTo>
                <a:lnTo>
                  <a:pt x="1562278" y="1536557"/>
                </a:lnTo>
                <a:lnTo>
                  <a:pt x="1533717" y="1565233"/>
                </a:lnTo>
                <a:lnTo>
                  <a:pt x="1497440" y="1584091"/>
                </a:lnTo>
                <a:lnTo>
                  <a:pt x="1455585" y="1590878"/>
                </a:lnTo>
                <a:close/>
              </a:path>
              <a:path w="1588134" h="1591309">
                <a:moveTo>
                  <a:pt x="1587694" y="522068"/>
                </a:moveTo>
                <a:lnTo>
                  <a:pt x="352555" y="522068"/>
                </a:lnTo>
                <a:lnTo>
                  <a:pt x="394881" y="515269"/>
                </a:lnTo>
                <a:lnTo>
                  <a:pt x="431591" y="496322"/>
                </a:lnTo>
                <a:lnTo>
                  <a:pt x="460509" y="467404"/>
                </a:lnTo>
                <a:lnTo>
                  <a:pt x="479456" y="430694"/>
                </a:lnTo>
                <a:lnTo>
                  <a:pt x="486256" y="388368"/>
                </a:lnTo>
                <a:lnTo>
                  <a:pt x="479456" y="346042"/>
                </a:lnTo>
                <a:lnTo>
                  <a:pt x="460509" y="309332"/>
                </a:lnTo>
                <a:lnTo>
                  <a:pt x="431591" y="280414"/>
                </a:lnTo>
                <a:lnTo>
                  <a:pt x="394881" y="261467"/>
                </a:lnTo>
                <a:lnTo>
                  <a:pt x="352555" y="254667"/>
                </a:lnTo>
                <a:lnTo>
                  <a:pt x="1587694" y="254667"/>
                </a:lnTo>
                <a:lnTo>
                  <a:pt x="1587694" y="522068"/>
                </a:lnTo>
                <a:close/>
              </a:path>
              <a:path w="1588134" h="1591309">
                <a:moveTo>
                  <a:pt x="1587694" y="1312335"/>
                </a:moveTo>
                <a:lnTo>
                  <a:pt x="1353718" y="1312335"/>
                </a:lnTo>
                <a:lnTo>
                  <a:pt x="1354514" y="873033"/>
                </a:lnTo>
                <a:lnTo>
                  <a:pt x="1352711" y="846310"/>
                </a:lnTo>
                <a:lnTo>
                  <a:pt x="1341880" y="782805"/>
                </a:lnTo>
                <a:lnTo>
                  <a:pt x="1313889" y="707511"/>
                </a:lnTo>
                <a:lnTo>
                  <a:pt x="1260605" y="645423"/>
                </a:lnTo>
                <a:lnTo>
                  <a:pt x="1202832" y="612346"/>
                </a:lnTo>
                <a:lnTo>
                  <a:pt x="1155953" y="596877"/>
                </a:lnTo>
                <a:lnTo>
                  <a:pt x="1118026" y="592152"/>
                </a:lnTo>
                <a:lnTo>
                  <a:pt x="1087113" y="591306"/>
                </a:lnTo>
                <a:lnTo>
                  <a:pt x="1587694" y="591306"/>
                </a:lnTo>
                <a:lnTo>
                  <a:pt x="1587694" y="1312335"/>
                </a:lnTo>
                <a:close/>
              </a:path>
              <a:path w="1588134" h="1591309">
                <a:moveTo>
                  <a:pt x="620752" y="1312335"/>
                </a:moveTo>
                <a:lnTo>
                  <a:pt x="470339" y="1312335"/>
                </a:lnTo>
                <a:lnTo>
                  <a:pt x="470339" y="607223"/>
                </a:lnTo>
                <a:lnTo>
                  <a:pt x="620752" y="607223"/>
                </a:lnTo>
                <a:lnTo>
                  <a:pt x="620752" y="1312335"/>
                </a:lnTo>
                <a:close/>
              </a:path>
              <a:path w="1588134" h="1591309">
                <a:moveTo>
                  <a:pt x="848362" y="704315"/>
                </a:moveTo>
                <a:lnTo>
                  <a:pt x="848362" y="607223"/>
                </a:lnTo>
                <a:lnTo>
                  <a:pt x="973094" y="607223"/>
                </a:lnTo>
                <a:lnTo>
                  <a:pt x="954942" y="612234"/>
                </a:lnTo>
                <a:lnTo>
                  <a:pt x="910437" y="635077"/>
                </a:lnTo>
                <a:lnTo>
                  <a:pt x="878579" y="661676"/>
                </a:lnTo>
                <a:lnTo>
                  <a:pt x="859702" y="683723"/>
                </a:lnTo>
                <a:lnTo>
                  <a:pt x="850674" y="698757"/>
                </a:lnTo>
                <a:lnTo>
                  <a:pt x="848362" y="704315"/>
                </a:lnTo>
                <a:close/>
              </a:path>
              <a:path w="1588134" h="1591309">
                <a:moveTo>
                  <a:pt x="1118150" y="1312335"/>
                </a:moveTo>
                <a:lnTo>
                  <a:pt x="857912" y="1312335"/>
                </a:lnTo>
                <a:lnTo>
                  <a:pt x="857912" y="893724"/>
                </a:lnTo>
                <a:lnTo>
                  <a:pt x="862426" y="876552"/>
                </a:lnTo>
                <a:lnTo>
                  <a:pt x="881488" y="838712"/>
                </a:lnTo>
                <a:lnTo>
                  <a:pt x="923382" y="800723"/>
                </a:lnTo>
                <a:lnTo>
                  <a:pt x="996387" y="783103"/>
                </a:lnTo>
                <a:lnTo>
                  <a:pt x="1065911" y="800052"/>
                </a:lnTo>
                <a:lnTo>
                  <a:pt x="1100145" y="838115"/>
                </a:lnTo>
                <a:lnTo>
                  <a:pt x="1111547" y="876328"/>
                </a:lnTo>
                <a:lnTo>
                  <a:pt x="1112579" y="893724"/>
                </a:lnTo>
                <a:lnTo>
                  <a:pt x="1118150" y="1312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1" name="object 21"/>
          <p:cNvGrpSpPr/>
          <p:nvPr/>
        </p:nvGrpSpPr>
        <p:grpSpPr>
          <a:xfrm>
            <a:off x="9377706" y="3568719"/>
            <a:ext cx="1071033" cy="2601383"/>
            <a:chOff x="14066559" y="5353077"/>
            <a:chExt cx="1606550" cy="3902075"/>
          </a:xfrm>
        </p:grpSpPr>
        <p:sp>
          <p:nvSpPr>
            <p:cNvPr id="22" name="object 22"/>
            <p:cNvSpPr/>
            <p:nvPr/>
          </p:nvSpPr>
          <p:spPr>
            <a:xfrm>
              <a:off x="14066558" y="5353087"/>
              <a:ext cx="1606550" cy="3902075"/>
            </a:xfrm>
            <a:custGeom>
              <a:avLst/>
              <a:gdLst/>
              <a:ahLst/>
              <a:cxnLst/>
              <a:rect l="l" t="t" r="r" b="b"/>
              <a:pathLst>
                <a:path w="1606550" h="3902075">
                  <a:moveTo>
                    <a:pt x="1222489" y="788822"/>
                  </a:moveTo>
                  <a:lnTo>
                    <a:pt x="1219695" y="741578"/>
                  </a:lnTo>
                  <a:lnTo>
                    <a:pt x="1211656" y="695947"/>
                  </a:lnTo>
                  <a:lnTo>
                    <a:pt x="1198676" y="652208"/>
                  </a:lnTo>
                  <a:lnTo>
                    <a:pt x="1181061" y="610692"/>
                  </a:lnTo>
                  <a:lnTo>
                    <a:pt x="1159116" y="571690"/>
                  </a:lnTo>
                  <a:lnTo>
                    <a:pt x="1133144" y="535508"/>
                  </a:lnTo>
                  <a:lnTo>
                    <a:pt x="1103439" y="502437"/>
                  </a:lnTo>
                  <a:lnTo>
                    <a:pt x="1079665" y="481164"/>
                  </a:lnTo>
                  <a:lnTo>
                    <a:pt x="1079665" y="789165"/>
                  </a:lnTo>
                  <a:lnTo>
                    <a:pt x="1075550" y="836079"/>
                  </a:lnTo>
                  <a:lnTo>
                    <a:pt x="1063371" y="880783"/>
                  </a:lnTo>
                  <a:lnTo>
                    <a:pt x="1043952" y="921715"/>
                  </a:lnTo>
                  <a:lnTo>
                    <a:pt x="1018019" y="958405"/>
                  </a:lnTo>
                  <a:lnTo>
                    <a:pt x="986332" y="990104"/>
                  </a:lnTo>
                  <a:lnTo>
                    <a:pt x="949604" y="1016063"/>
                  </a:lnTo>
                  <a:lnTo>
                    <a:pt x="908621" y="1035532"/>
                  </a:lnTo>
                  <a:lnTo>
                    <a:pt x="864120" y="1047750"/>
                  </a:lnTo>
                  <a:lnTo>
                    <a:pt x="816838" y="1052004"/>
                  </a:lnTo>
                  <a:lnTo>
                    <a:pt x="769569" y="1047762"/>
                  </a:lnTo>
                  <a:lnTo>
                    <a:pt x="725093" y="1035570"/>
                  </a:lnTo>
                  <a:lnTo>
                    <a:pt x="684149" y="1016139"/>
                  </a:lnTo>
                  <a:lnTo>
                    <a:pt x="647458" y="990219"/>
                  </a:lnTo>
                  <a:lnTo>
                    <a:pt x="615797" y="958545"/>
                  </a:lnTo>
                  <a:lnTo>
                    <a:pt x="589876" y="921867"/>
                  </a:lnTo>
                  <a:lnTo>
                    <a:pt x="570445" y="880922"/>
                  </a:lnTo>
                  <a:lnTo>
                    <a:pt x="558241" y="836434"/>
                  </a:lnTo>
                  <a:lnTo>
                    <a:pt x="554012" y="789165"/>
                  </a:lnTo>
                  <a:lnTo>
                    <a:pt x="558241" y="741908"/>
                  </a:lnTo>
                  <a:lnTo>
                    <a:pt x="570445" y="697420"/>
                  </a:lnTo>
                  <a:lnTo>
                    <a:pt x="589876" y="656475"/>
                  </a:lnTo>
                  <a:lnTo>
                    <a:pt x="615797" y="619798"/>
                  </a:lnTo>
                  <a:lnTo>
                    <a:pt x="647458" y="588124"/>
                  </a:lnTo>
                  <a:lnTo>
                    <a:pt x="684149" y="562203"/>
                  </a:lnTo>
                  <a:lnTo>
                    <a:pt x="725093" y="542772"/>
                  </a:lnTo>
                  <a:lnTo>
                    <a:pt x="769569" y="530580"/>
                  </a:lnTo>
                  <a:lnTo>
                    <a:pt x="816838" y="526338"/>
                  </a:lnTo>
                  <a:lnTo>
                    <a:pt x="864108" y="530580"/>
                  </a:lnTo>
                  <a:lnTo>
                    <a:pt x="908583" y="542772"/>
                  </a:lnTo>
                  <a:lnTo>
                    <a:pt x="949528" y="562203"/>
                  </a:lnTo>
                  <a:lnTo>
                    <a:pt x="986218" y="588124"/>
                  </a:lnTo>
                  <a:lnTo>
                    <a:pt x="1017879" y="619798"/>
                  </a:lnTo>
                  <a:lnTo>
                    <a:pt x="1043800" y="656475"/>
                  </a:lnTo>
                  <a:lnTo>
                    <a:pt x="1063231" y="697420"/>
                  </a:lnTo>
                  <a:lnTo>
                    <a:pt x="1075436" y="741908"/>
                  </a:lnTo>
                  <a:lnTo>
                    <a:pt x="1079665" y="789165"/>
                  </a:lnTo>
                  <a:lnTo>
                    <a:pt x="1079665" y="481164"/>
                  </a:lnTo>
                  <a:lnTo>
                    <a:pt x="1034097" y="446887"/>
                  </a:lnTo>
                  <a:lnTo>
                    <a:pt x="995045" y="425005"/>
                  </a:lnTo>
                  <a:lnTo>
                    <a:pt x="953503" y="407466"/>
                  </a:lnTo>
                  <a:lnTo>
                    <a:pt x="909739" y="394550"/>
                  </a:lnTo>
                  <a:lnTo>
                    <a:pt x="864082" y="386588"/>
                  </a:lnTo>
                  <a:lnTo>
                    <a:pt x="816838" y="383857"/>
                  </a:lnTo>
                  <a:lnTo>
                    <a:pt x="769594" y="386588"/>
                  </a:lnTo>
                  <a:lnTo>
                    <a:pt x="723950" y="394550"/>
                  </a:lnTo>
                  <a:lnTo>
                    <a:pt x="680224" y="407466"/>
                  </a:lnTo>
                  <a:lnTo>
                    <a:pt x="638708" y="425005"/>
                  </a:lnTo>
                  <a:lnTo>
                    <a:pt x="599706" y="446887"/>
                  </a:lnTo>
                  <a:lnTo>
                    <a:pt x="563511" y="472795"/>
                  </a:lnTo>
                  <a:lnTo>
                    <a:pt x="530453" y="502437"/>
                  </a:lnTo>
                  <a:lnTo>
                    <a:pt x="500811" y="535508"/>
                  </a:lnTo>
                  <a:lnTo>
                    <a:pt x="474903" y="571690"/>
                  </a:lnTo>
                  <a:lnTo>
                    <a:pt x="453021" y="610692"/>
                  </a:lnTo>
                  <a:lnTo>
                    <a:pt x="435470" y="652208"/>
                  </a:lnTo>
                  <a:lnTo>
                    <a:pt x="422567" y="695947"/>
                  </a:lnTo>
                  <a:lnTo>
                    <a:pt x="414604" y="741578"/>
                  </a:lnTo>
                  <a:lnTo>
                    <a:pt x="411873" y="788822"/>
                  </a:lnTo>
                  <a:lnTo>
                    <a:pt x="414604" y="836079"/>
                  </a:lnTo>
                  <a:lnTo>
                    <a:pt x="422579" y="881722"/>
                  </a:lnTo>
                  <a:lnTo>
                    <a:pt x="435521" y="925487"/>
                  </a:lnTo>
                  <a:lnTo>
                    <a:pt x="453085" y="967028"/>
                  </a:lnTo>
                  <a:lnTo>
                    <a:pt x="475005" y="1006068"/>
                  </a:lnTo>
                  <a:lnTo>
                    <a:pt x="500951" y="1042289"/>
                  </a:lnTo>
                  <a:lnTo>
                    <a:pt x="530618" y="1075385"/>
                  </a:lnTo>
                  <a:lnTo>
                    <a:pt x="563727" y="1105065"/>
                  </a:lnTo>
                  <a:lnTo>
                    <a:pt x="599948" y="1131011"/>
                  </a:lnTo>
                  <a:lnTo>
                    <a:pt x="638987" y="1152918"/>
                  </a:lnTo>
                  <a:lnTo>
                    <a:pt x="680529" y="1170495"/>
                  </a:lnTo>
                  <a:lnTo>
                    <a:pt x="724281" y="1183424"/>
                  </a:lnTo>
                  <a:lnTo>
                    <a:pt x="769937" y="1191399"/>
                  </a:lnTo>
                  <a:lnTo>
                    <a:pt x="817181" y="1194130"/>
                  </a:lnTo>
                  <a:lnTo>
                    <a:pt x="864438" y="1191412"/>
                  </a:lnTo>
                  <a:lnTo>
                    <a:pt x="910082" y="1183436"/>
                  </a:lnTo>
                  <a:lnTo>
                    <a:pt x="953846" y="1170533"/>
                  </a:lnTo>
                  <a:lnTo>
                    <a:pt x="995387" y="1152982"/>
                  </a:lnTo>
                  <a:lnTo>
                    <a:pt x="1034427" y="1131087"/>
                  </a:lnTo>
                  <a:lnTo>
                    <a:pt x="1070648" y="1105166"/>
                  </a:lnTo>
                  <a:lnTo>
                    <a:pt x="1103744" y="1075512"/>
                  </a:lnTo>
                  <a:lnTo>
                    <a:pt x="1133424" y="1042428"/>
                  </a:lnTo>
                  <a:lnTo>
                    <a:pt x="1159370" y="1006221"/>
                  </a:lnTo>
                  <a:lnTo>
                    <a:pt x="1181277" y="967181"/>
                  </a:lnTo>
                  <a:lnTo>
                    <a:pt x="1198854" y="925614"/>
                  </a:lnTo>
                  <a:lnTo>
                    <a:pt x="1211783" y="881837"/>
                  </a:lnTo>
                  <a:lnTo>
                    <a:pt x="1219771" y="836079"/>
                  </a:lnTo>
                  <a:lnTo>
                    <a:pt x="1222489" y="788822"/>
                  </a:lnTo>
                  <a:close/>
                </a:path>
                <a:path w="1606550" h="3902075">
                  <a:moveTo>
                    <a:pt x="1603400" y="2700655"/>
                  </a:moveTo>
                  <a:lnTo>
                    <a:pt x="1600682" y="2653881"/>
                  </a:lnTo>
                  <a:lnTo>
                    <a:pt x="1592745" y="2608656"/>
                  </a:lnTo>
                  <a:lnTo>
                    <a:pt x="1579880" y="2565298"/>
                  </a:lnTo>
                  <a:lnTo>
                    <a:pt x="1562417" y="2524099"/>
                  </a:lnTo>
                  <a:lnTo>
                    <a:pt x="1540637" y="2485377"/>
                  </a:lnTo>
                  <a:lnTo>
                    <a:pt x="1514843" y="2449423"/>
                  </a:lnTo>
                  <a:lnTo>
                    <a:pt x="1485366" y="2416556"/>
                  </a:lnTo>
                  <a:lnTo>
                    <a:pt x="1452511" y="2387079"/>
                  </a:lnTo>
                  <a:lnTo>
                    <a:pt x="1416558" y="2361298"/>
                  </a:lnTo>
                  <a:lnTo>
                    <a:pt x="1377835" y="2339517"/>
                  </a:lnTo>
                  <a:lnTo>
                    <a:pt x="1336636" y="2322042"/>
                  </a:lnTo>
                  <a:lnTo>
                    <a:pt x="1293266" y="2309190"/>
                  </a:lnTo>
                  <a:lnTo>
                    <a:pt x="1248054" y="2301252"/>
                  </a:lnTo>
                  <a:lnTo>
                    <a:pt x="1201280" y="2298535"/>
                  </a:lnTo>
                  <a:lnTo>
                    <a:pt x="1034567" y="2298535"/>
                  </a:lnTo>
                  <a:lnTo>
                    <a:pt x="1034567" y="2896628"/>
                  </a:lnTo>
                  <a:lnTo>
                    <a:pt x="1016762" y="3100235"/>
                  </a:lnTo>
                  <a:lnTo>
                    <a:pt x="865327" y="3100235"/>
                  </a:lnTo>
                  <a:lnTo>
                    <a:pt x="865327" y="3596525"/>
                  </a:lnTo>
                  <a:lnTo>
                    <a:pt x="674446" y="3596525"/>
                  </a:lnTo>
                  <a:lnTo>
                    <a:pt x="674446" y="3100235"/>
                  </a:lnTo>
                  <a:lnTo>
                    <a:pt x="572643" y="3100235"/>
                  </a:lnTo>
                  <a:lnTo>
                    <a:pt x="572643" y="2896628"/>
                  </a:lnTo>
                  <a:lnTo>
                    <a:pt x="661720" y="2896628"/>
                  </a:lnTo>
                  <a:lnTo>
                    <a:pt x="661720" y="2810091"/>
                  </a:lnTo>
                  <a:lnTo>
                    <a:pt x="663803" y="2777693"/>
                  </a:lnTo>
                  <a:lnTo>
                    <a:pt x="683666" y="2707868"/>
                  </a:lnTo>
                  <a:lnTo>
                    <a:pt x="703554" y="2674569"/>
                  </a:lnTo>
                  <a:lnTo>
                    <a:pt x="731494" y="2645092"/>
                  </a:lnTo>
                  <a:lnTo>
                    <a:pt x="768553" y="2621483"/>
                  </a:lnTo>
                  <a:lnTo>
                    <a:pt x="815771" y="2605811"/>
                  </a:lnTo>
                  <a:lnTo>
                    <a:pt x="874229" y="2600121"/>
                  </a:lnTo>
                  <a:lnTo>
                    <a:pt x="1030757" y="2600121"/>
                  </a:lnTo>
                  <a:lnTo>
                    <a:pt x="1030757" y="2769374"/>
                  </a:lnTo>
                  <a:lnTo>
                    <a:pt x="920038" y="2769374"/>
                  </a:lnTo>
                  <a:lnTo>
                    <a:pt x="905967" y="2771775"/>
                  </a:lnTo>
                  <a:lnTo>
                    <a:pt x="878052" y="2820276"/>
                  </a:lnTo>
                  <a:lnTo>
                    <a:pt x="878052" y="2896628"/>
                  </a:lnTo>
                  <a:lnTo>
                    <a:pt x="1034567" y="2896628"/>
                  </a:lnTo>
                  <a:lnTo>
                    <a:pt x="1034567" y="2298535"/>
                  </a:lnTo>
                  <a:lnTo>
                    <a:pt x="400850" y="2298535"/>
                  </a:lnTo>
                  <a:lnTo>
                    <a:pt x="354330" y="2301252"/>
                  </a:lnTo>
                  <a:lnTo>
                    <a:pt x="309321" y="2309190"/>
                  </a:lnTo>
                  <a:lnTo>
                    <a:pt x="266141" y="2322042"/>
                  </a:lnTo>
                  <a:lnTo>
                    <a:pt x="225107" y="2339517"/>
                  </a:lnTo>
                  <a:lnTo>
                    <a:pt x="186499" y="2361298"/>
                  </a:lnTo>
                  <a:lnTo>
                    <a:pt x="150647" y="2387079"/>
                  </a:lnTo>
                  <a:lnTo>
                    <a:pt x="117868" y="2416556"/>
                  </a:lnTo>
                  <a:lnTo>
                    <a:pt x="88442" y="2449423"/>
                  </a:lnTo>
                  <a:lnTo>
                    <a:pt x="62712" y="2485377"/>
                  </a:lnTo>
                  <a:lnTo>
                    <a:pt x="40957" y="2524099"/>
                  </a:lnTo>
                  <a:lnTo>
                    <a:pt x="23495" y="2565298"/>
                  </a:lnTo>
                  <a:lnTo>
                    <a:pt x="10642" y="2608656"/>
                  </a:lnTo>
                  <a:lnTo>
                    <a:pt x="2705" y="2653881"/>
                  </a:lnTo>
                  <a:lnTo>
                    <a:pt x="0" y="2700655"/>
                  </a:lnTo>
                  <a:lnTo>
                    <a:pt x="0" y="3501085"/>
                  </a:lnTo>
                  <a:lnTo>
                    <a:pt x="2705" y="3547605"/>
                  </a:lnTo>
                  <a:lnTo>
                    <a:pt x="10642" y="3592614"/>
                  </a:lnTo>
                  <a:lnTo>
                    <a:pt x="23495" y="3635781"/>
                  </a:lnTo>
                  <a:lnTo>
                    <a:pt x="40957" y="3676827"/>
                  </a:lnTo>
                  <a:lnTo>
                    <a:pt x="62712" y="3715435"/>
                  </a:lnTo>
                  <a:lnTo>
                    <a:pt x="88442" y="3751275"/>
                  </a:lnTo>
                  <a:lnTo>
                    <a:pt x="117868" y="3784066"/>
                  </a:lnTo>
                  <a:lnTo>
                    <a:pt x="150647" y="3813479"/>
                  </a:lnTo>
                  <a:lnTo>
                    <a:pt x="186423" y="3839172"/>
                  </a:lnTo>
                  <a:lnTo>
                    <a:pt x="225044" y="3860952"/>
                  </a:lnTo>
                  <a:lnTo>
                    <a:pt x="266115" y="3878427"/>
                  </a:lnTo>
                  <a:lnTo>
                    <a:pt x="309308" y="3891280"/>
                  </a:lnTo>
                  <a:lnTo>
                    <a:pt x="354330" y="3899217"/>
                  </a:lnTo>
                  <a:lnTo>
                    <a:pt x="400850" y="3901935"/>
                  </a:lnTo>
                  <a:lnTo>
                    <a:pt x="1201280" y="3901935"/>
                  </a:lnTo>
                  <a:lnTo>
                    <a:pt x="1248041" y="3899217"/>
                  </a:lnTo>
                  <a:lnTo>
                    <a:pt x="1293253" y="3891280"/>
                  </a:lnTo>
                  <a:lnTo>
                    <a:pt x="1336586" y="3878440"/>
                  </a:lnTo>
                  <a:lnTo>
                    <a:pt x="1377759" y="3860977"/>
                  </a:lnTo>
                  <a:lnTo>
                    <a:pt x="1416558" y="3839172"/>
                  </a:lnTo>
                  <a:lnTo>
                    <a:pt x="1452511" y="3813391"/>
                  </a:lnTo>
                  <a:lnTo>
                    <a:pt x="1485366" y="3783914"/>
                  </a:lnTo>
                  <a:lnTo>
                    <a:pt x="1514843" y="3751046"/>
                  </a:lnTo>
                  <a:lnTo>
                    <a:pt x="1540637" y="3715093"/>
                  </a:lnTo>
                  <a:lnTo>
                    <a:pt x="1562417" y="3676370"/>
                  </a:lnTo>
                  <a:lnTo>
                    <a:pt x="1579880" y="3635171"/>
                  </a:lnTo>
                  <a:lnTo>
                    <a:pt x="1591348" y="3596525"/>
                  </a:lnTo>
                  <a:lnTo>
                    <a:pt x="1600682" y="3546589"/>
                  </a:lnTo>
                  <a:lnTo>
                    <a:pt x="1603324" y="3501085"/>
                  </a:lnTo>
                  <a:lnTo>
                    <a:pt x="1603400" y="2700655"/>
                  </a:lnTo>
                  <a:close/>
                </a:path>
                <a:path w="1606550" h="3902075">
                  <a:moveTo>
                    <a:pt x="1606270" y="696125"/>
                  </a:moveTo>
                  <a:lnTo>
                    <a:pt x="1605953" y="627913"/>
                  </a:lnTo>
                  <a:lnTo>
                    <a:pt x="1605368" y="577354"/>
                  </a:lnTo>
                  <a:lnTo>
                    <a:pt x="1604467" y="537806"/>
                  </a:lnTo>
                  <a:lnTo>
                    <a:pt x="1601533" y="463753"/>
                  </a:lnTo>
                  <a:lnTo>
                    <a:pt x="1596910" y="405066"/>
                  </a:lnTo>
                  <a:lnTo>
                    <a:pt x="1589024" y="354901"/>
                  </a:lnTo>
                  <a:lnTo>
                    <a:pt x="1578229" y="311086"/>
                  </a:lnTo>
                  <a:lnTo>
                    <a:pt x="1564855" y="271818"/>
                  </a:lnTo>
                  <a:lnTo>
                    <a:pt x="1548358" y="234276"/>
                  </a:lnTo>
                  <a:lnTo>
                    <a:pt x="1528330" y="198970"/>
                  </a:lnTo>
                  <a:lnTo>
                    <a:pt x="1503832" y="165163"/>
                  </a:lnTo>
                  <a:lnTo>
                    <a:pt x="1482979" y="142125"/>
                  </a:lnTo>
                  <a:lnTo>
                    <a:pt x="1473911" y="132105"/>
                  </a:lnTo>
                  <a:lnTo>
                    <a:pt x="1463802" y="122961"/>
                  </a:lnTo>
                  <a:lnTo>
                    <a:pt x="1463802" y="696125"/>
                  </a:lnTo>
                  <a:lnTo>
                    <a:pt x="1463802" y="881545"/>
                  </a:lnTo>
                  <a:lnTo>
                    <a:pt x="1463560" y="946924"/>
                  </a:lnTo>
                  <a:lnTo>
                    <a:pt x="1463052" y="996315"/>
                  </a:lnTo>
                  <a:lnTo>
                    <a:pt x="1462239" y="1035113"/>
                  </a:lnTo>
                  <a:lnTo>
                    <a:pt x="1459382" y="1108024"/>
                  </a:lnTo>
                  <a:lnTo>
                    <a:pt x="1455216" y="1159383"/>
                  </a:lnTo>
                  <a:lnTo>
                    <a:pt x="1448574" y="1199629"/>
                  </a:lnTo>
                  <a:lnTo>
                    <a:pt x="1432064" y="1254658"/>
                  </a:lnTo>
                  <a:lnTo>
                    <a:pt x="1407553" y="1303324"/>
                  </a:lnTo>
                  <a:lnTo>
                    <a:pt x="1372933" y="1345260"/>
                  </a:lnTo>
                  <a:lnTo>
                    <a:pt x="1330998" y="1379753"/>
                  </a:lnTo>
                  <a:lnTo>
                    <a:pt x="1282319" y="1404391"/>
                  </a:lnTo>
                  <a:lnTo>
                    <a:pt x="1227556" y="1420647"/>
                  </a:lnTo>
                  <a:lnTo>
                    <a:pt x="1187246" y="1427353"/>
                  </a:lnTo>
                  <a:lnTo>
                    <a:pt x="1135684" y="1431721"/>
                  </a:lnTo>
                  <a:lnTo>
                    <a:pt x="1062786" y="1434566"/>
                  </a:lnTo>
                  <a:lnTo>
                    <a:pt x="1023988" y="1435392"/>
                  </a:lnTo>
                  <a:lnTo>
                    <a:pt x="974585" y="1435887"/>
                  </a:lnTo>
                  <a:lnTo>
                    <a:pt x="907796" y="1436141"/>
                  </a:lnTo>
                  <a:lnTo>
                    <a:pt x="888263" y="1436166"/>
                  </a:lnTo>
                  <a:lnTo>
                    <a:pt x="725893" y="1436141"/>
                  </a:lnTo>
                  <a:lnTo>
                    <a:pt x="659091" y="1435887"/>
                  </a:lnTo>
                  <a:lnTo>
                    <a:pt x="609688" y="1435392"/>
                  </a:lnTo>
                  <a:lnTo>
                    <a:pt x="570890" y="1434566"/>
                  </a:lnTo>
                  <a:lnTo>
                    <a:pt x="497992" y="1431721"/>
                  </a:lnTo>
                  <a:lnTo>
                    <a:pt x="446620" y="1427543"/>
                  </a:lnTo>
                  <a:lnTo>
                    <a:pt x="406387" y="1420914"/>
                  </a:lnTo>
                  <a:lnTo>
                    <a:pt x="351358" y="1404391"/>
                  </a:lnTo>
                  <a:lnTo>
                    <a:pt x="302679" y="1379880"/>
                  </a:lnTo>
                  <a:lnTo>
                    <a:pt x="260756" y="1345260"/>
                  </a:lnTo>
                  <a:lnTo>
                    <a:pt x="226250" y="1303324"/>
                  </a:lnTo>
                  <a:lnTo>
                    <a:pt x="201612" y="1254658"/>
                  </a:lnTo>
                  <a:lnTo>
                    <a:pt x="185356" y="1199883"/>
                  </a:lnTo>
                  <a:lnTo>
                    <a:pt x="178663" y="1159573"/>
                  </a:lnTo>
                  <a:lnTo>
                    <a:pt x="174294" y="1108024"/>
                  </a:lnTo>
                  <a:lnTo>
                    <a:pt x="171437" y="1035113"/>
                  </a:lnTo>
                  <a:lnTo>
                    <a:pt x="170624" y="996315"/>
                  </a:lnTo>
                  <a:lnTo>
                    <a:pt x="170116" y="946924"/>
                  </a:lnTo>
                  <a:lnTo>
                    <a:pt x="169875" y="881545"/>
                  </a:lnTo>
                  <a:lnTo>
                    <a:pt x="169875" y="696125"/>
                  </a:lnTo>
                  <a:lnTo>
                    <a:pt x="170116" y="631418"/>
                  </a:lnTo>
                  <a:lnTo>
                    <a:pt x="170624" y="582015"/>
                  </a:lnTo>
                  <a:lnTo>
                    <a:pt x="171437" y="543229"/>
                  </a:lnTo>
                  <a:lnTo>
                    <a:pt x="174294" y="470319"/>
                  </a:lnTo>
                  <a:lnTo>
                    <a:pt x="178460" y="418960"/>
                  </a:lnTo>
                  <a:lnTo>
                    <a:pt x="185102" y="378714"/>
                  </a:lnTo>
                  <a:lnTo>
                    <a:pt x="201612" y="323684"/>
                  </a:lnTo>
                  <a:lnTo>
                    <a:pt x="226123" y="275018"/>
                  </a:lnTo>
                  <a:lnTo>
                    <a:pt x="260756" y="233083"/>
                  </a:lnTo>
                  <a:lnTo>
                    <a:pt x="302679" y="198589"/>
                  </a:lnTo>
                  <a:lnTo>
                    <a:pt x="351358" y="173951"/>
                  </a:lnTo>
                  <a:lnTo>
                    <a:pt x="406120" y="157695"/>
                  </a:lnTo>
                  <a:lnTo>
                    <a:pt x="446430" y="150990"/>
                  </a:lnTo>
                  <a:lnTo>
                    <a:pt x="497992" y="146621"/>
                  </a:lnTo>
                  <a:lnTo>
                    <a:pt x="570890" y="143764"/>
                  </a:lnTo>
                  <a:lnTo>
                    <a:pt x="609688" y="142951"/>
                  </a:lnTo>
                  <a:lnTo>
                    <a:pt x="659091" y="142455"/>
                  </a:lnTo>
                  <a:lnTo>
                    <a:pt x="725881" y="142201"/>
                  </a:lnTo>
                  <a:lnTo>
                    <a:pt x="816838" y="142125"/>
                  </a:lnTo>
                  <a:lnTo>
                    <a:pt x="907796" y="142201"/>
                  </a:lnTo>
                  <a:lnTo>
                    <a:pt x="974585" y="142455"/>
                  </a:lnTo>
                  <a:lnTo>
                    <a:pt x="1023988" y="142951"/>
                  </a:lnTo>
                  <a:lnTo>
                    <a:pt x="1062786" y="143764"/>
                  </a:lnTo>
                  <a:lnTo>
                    <a:pt x="1135684" y="146621"/>
                  </a:lnTo>
                  <a:lnTo>
                    <a:pt x="1187056" y="150799"/>
                  </a:lnTo>
                  <a:lnTo>
                    <a:pt x="1227289" y="157429"/>
                  </a:lnTo>
                  <a:lnTo>
                    <a:pt x="1282319" y="173951"/>
                  </a:lnTo>
                  <a:lnTo>
                    <a:pt x="1330998" y="198450"/>
                  </a:lnTo>
                  <a:lnTo>
                    <a:pt x="1372933" y="233083"/>
                  </a:lnTo>
                  <a:lnTo>
                    <a:pt x="1407426" y="275018"/>
                  </a:lnTo>
                  <a:lnTo>
                    <a:pt x="1432064" y="323684"/>
                  </a:lnTo>
                  <a:lnTo>
                    <a:pt x="1448320" y="378460"/>
                  </a:lnTo>
                  <a:lnTo>
                    <a:pt x="1455013" y="418769"/>
                  </a:lnTo>
                  <a:lnTo>
                    <a:pt x="1459382" y="470319"/>
                  </a:lnTo>
                  <a:lnTo>
                    <a:pt x="1462239" y="543229"/>
                  </a:lnTo>
                  <a:lnTo>
                    <a:pt x="1463052" y="582015"/>
                  </a:lnTo>
                  <a:lnTo>
                    <a:pt x="1463560" y="631418"/>
                  </a:lnTo>
                  <a:lnTo>
                    <a:pt x="1463802" y="696125"/>
                  </a:lnTo>
                  <a:lnTo>
                    <a:pt x="1463802" y="122961"/>
                  </a:lnTo>
                  <a:lnTo>
                    <a:pt x="1407033" y="77673"/>
                  </a:lnTo>
                  <a:lnTo>
                    <a:pt x="1371739" y="57645"/>
                  </a:lnTo>
                  <a:lnTo>
                    <a:pt x="1334198" y="41148"/>
                  </a:lnTo>
                  <a:lnTo>
                    <a:pt x="1294917" y="27787"/>
                  </a:lnTo>
                  <a:lnTo>
                    <a:pt x="1251115" y="16979"/>
                  </a:lnTo>
                  <a:lnTo>
                    <a:pt x="1200950" y="9105"/>
                  </a:lnTo>
                  <a:lnTo>
                    <a:pt x="1142606" y="4495"/>
                  </a:lnTo>
                  <a:lnTo>
                    <a:pt x="1068298" y="1790"/>
                  </a:lnTo>
                  <a:lnTo>
                    <a:pt x="1028484" y="952"/>
                  </a:lnTo>
                  <a:lnTo>
                    <a:pt x="816838" y="0"/>
                  </a:lnTo>
                  <a:lnTo>
                    <a:pt x="605370" y="990"/>
                  </a:lnTo>
                  <a:lnTo>
                    <a:pt x="565645" y="1892"/>
                  </a:lnTo>
                  <a:lnTo>
                    <a:pt x="491413" y="4838"/>
                  </a:lnTo>
                  <a:lnTo>
                    <a:pt x="433082" y="9448"/>
                  </a:lnTo>
                  <a:lnTo>
                    <a:pt x="382917" y="17335"/>
                  </a:lnTo>
                  <a:lnTo>
                    <a:pt x="339102" y="28130"/>
                  </a:lnTo>
                  <a:lnTo>
                    <a:pt x="299834" y="41490"/>
                  </a:lnTo>
                  <a:lnTo>
                    <a:pt x="262293" y="57988"/>
                  </a:lnTo>
                  <a:lnTo>
                    <a:pt x="226987" y="78028"/>
                  </a:lnTo>
                  <a:lnTo>
                    <a:pt x="193179" y="102527"/>
                  </a:lnTo>
                  <a:lnTo>
                    <a:pt x="160108" y="132448"/>
                  </a:lnTo>
                  <a:lnTo>
                    <a:pt x="130403" y="165493"/>
                  </a:lnTo>
                  <a:lnTo>
                    <a:pt x="105994" y="199326"/>
                  </a:lnTo>
                  <a:lnTo>
                    <a:pt x="86004" y="234619"/>
                  </a:lnTo>
                  <a:lnTo>
                    <a:pt x="69507" y="272161"/>
                  </a:lnTo>
                  <a:lnTo>
                    <a:pt x="56146" y="311429"/>
                  </a:lnTo>
                  <a:lnTo>
                    <a:pt x="45339" y="355244"/>
                  </a:lnTo>
                  <a:lnTo>
                    <a:pt x="37465" y="405409"/>
                  </a:lnTo>
                  <a:lnTo>
                    <a:pt x="32880" y="463397"/>
                  </a:lnTo>
                  <a:lnTo>
                    <a:pt x="31178" y="501916"/>
                  </a:lnTo>
                  <a:lnTo>
                    <a:pt x="29006" y="577354"/>
                  </a:lnTo>
                  <a:lnTo>
                    <a:pt x="28422" y="627913"/>
                  </a:lnTo>
                  <a:lnTo>
                    <a:pt x="28105" y="696125"/>
                  </a:lnTo>
                  <a:lnTo>
                    <a:pt x="28105" y="881545"/>
                  </a:lnTo>
                  <a:lnTo>
                    <a:pt x="28422" y="949807"/>
                  </a:lnTo>
                  <a:lnTo>
                    <a:pt x="29006" y="1000429"/>
                  </a:lnTo>
                  <a:lnTo>
                    <a:pt x="29908" y="1040180"/>
                  </a:lnTo>
                  <a:lnTo>
                    <a:pt x="32854" y="1114247"/>
                  </a:lnTo>
                  <a:lnTo>
                    <a:pt x="37465" y="1172578"/>
                  </a:lnTo>
                  <a:lnTo>
                    <a:pt x="45339" y="1222756"/>
                  </a:lnTo>
                  <a:lnTo>
                    <a:pt x="56146" y="1266558"/>
                  </a:lnTo>
                  <a:lnTo>
                    <a:pt x="69507" y="1305839"/>
                  </a:lnTo>
                  <a:lnTo>
                    <a:pt x="86004" y="1343367"/>
                  </a:lnTo>
                  <a:lnTo>
                    <a:pt x="106032" y="1378673"/>
                  </a:lnTo>
                  <a:lnTo>
                    <a:pt x="130543" y="1412481"/>
                  </a:lnTo>
                  <a:lnTo>
                    <a:pt x="160464" y="1445552"/>
                  </a:lnTo>
                  <a:lnTo>
                    <a:pt x="193522" y="1475473"/>
                  </a:lnTo>
                  <a:lnTo>
                    <a:pt x="227330" y="1499971"/>
                  </a:lnTo>
                  <a:lnTo>
                    <a:pt x="262636" y="1519999"/>
                  </a:lnTo>
                  <a:lnTo>
                    <a:pt x="300177" y="1536496"/>
                  </a:lnTo>
                  <a:lnTo>
                    <a:pt x="339445" y="1549869"/>
                  </a:lnTo>
                  <a:lnTo>
                    <a:pt x="383260" y="1560664"/>
                  </a:lnTo>
                  <a:lnTo>
                    <a:pt x="433425" y="1568551"/>
                  </a:lnTo>
                  <a:lnTo>
                    <a:pt x="491756" y="1573161"/>
                  </a:lnTo>
                  <a:lnTo>
                    <a:pt x="565835" y="1576108"/>
                  </a:lnTo>
                  <a:lnTo>
                    <a:pt x="605586" y="1577009"/>
                  </a:lnTo>
                  <a:lnTo>
                    <a:pt x="817181" y="1578000"/>
                  </a:lnTo>
                  <a:lnTo>
                    <a:pt x="1028661" y="1577009"/>
                  </a:lnTo>
                  <a:lnTo>
                    <a:pt x="1068387" y="1576108"/>
                  </a:lnTo>
                  <a:lnTo>
                    <a:pt x="1142606" y="1573161"/>
                  </a:lnTo>
                  <a:lnTo>
                    <a:pt x="1200950" y="1568551"/>
                  </a:lnTo>
                  <a:lnTo>
                    <a:pt x="1251115" y="1560664"/>
                  </a:lnTo>
                  <a:lnTo>
                    <a:pt x="1294917" y="1549869"/>
                  </a:lnTo>
                  <a:lnTo>
                    <a:pt x="1334198" y="1536496"/>
                  </a:lnTo>
                  <a:lnTo>
                    <a:pt x="1371739" y="1519999"/>
                  </a:lnTo>
                  <a:lnTo>
                    <a:pt x="1407033" y="1499971"/>
                  </a:lnTo>
                  <a:lnTo>
                    <a:pt x="1440840" y="1475473"/>
                  </a:lnTo>
                  <a:lnTo>
                    <a:pt x="1473911" y="1445552"/>
                  </a:lnTo>
                  <a:lnTo>
                    <a:pt x="1482356" y="1436217"/>
                  </a:lnTo>
                  <a:lnTo>
                    <a:pt x="1503832" y="1412481"/>
                  </a:lnTo>
                  <a:lnTo>
                    <a:pt x="1528330" y="1378673"/>
                  </a:lnTo>
                  <a:lnTo>
                    <a:pt x="1548358" y="1343367"/>
                  </a:lnTo>
                  <a:lnTo>
                    <a:pt x="1564855" y="1305839"/>
                  </a:lnTo>
                  <a:lnTo>
                    <a:pt x="1578229" y="1266558"/>
                  </a:lnTo>
                  <a:lnTo>
                    <a:pt x="1589024" y="1222756"/>
                  </a:lnTo>
                  <a:lnTo>
                    <a:pt x="1596910" y="1172578"/>
                  </a:lnTo>
                  <a:lnTo>
                    <a:pt x="1601520" y="1114247"/>
                  </a:lnTo>
                  <a:lnTo>
                    <a:pt x="1603197" y="1075855"/>
                  </a:lnTo>
                  <a:lnTo>
                    <a:pt x="1605368" y="1000429"/>
                  </a:lnTo>
                  <a:lnTo>
                    <a:pt x="1605953" y="949807"/>
                  </a:lnTo>
                  <a:lnTo>
                    <a:pt x="1606270" y="881545"/>
                  </a:lnTo>
                  <a:lnTo>
                    <a:pt x="1606270" y="6961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09863" y="5626279"/>
              <a:ext cx="189512" cy="189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2192000" cy="2294467"/>
            <a:chOff x="0" y="2"/>
            <a:chExt cx="18288000" cy="3441700"/>
          </a:xfrm>
        </p:grpSpPr>
        <p:sp>
          <p:nvSpPr>
            <p:cNvPr id="3" name="object 3"/>
            <p:cNvSpPr/>
            <p:nvPr/>
          </p:nvSpPr>
          <p:spPr>
            <a:xfrm>
              <a:off x="0" y="3"/>
              <a:ext cx="18275935" cy="3086100"/>
            </a:xfrm>
            <a:custGeom>
              <a:avLst/>
              <a:gdLst/>
              <a:ahLst/>
              <a:cxnLst/>
              <a:rect l="l" t="t" r="r" b="b"/>
              <a:pathLst>
                <a:path w="18275935" h="3086100">
                  <a:moveTo>
                    <a:pt x="18275497" y="3086099"/>
                  </a:moveTo>
                  <a:lnTo>
                    <a:pt x="0" y="3086099"/>
                  </a:lnTo>
                  <a:lnTo>
                    <a:pt x="0" y="0"/>
                  </a:lnTo>
                  <a:lnTo>
                    <a:pt x="18275497" y="0"/>
                  </a:lnTo>
                  <a:lnTo>
                    <a:pt x="18275497" y="3086099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66109" y="2"/>
              <a:ext cx="4821889" cy="30861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"/>
              <a:ext cx="3572655" cy="34416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5012" y="711779"/>
            <a:ext cx="9425517" cy="749778"/>
          </a:xfrm>
          <a:prstGeom prst="rect">
            <a:avLst/>
          </a:prstGeom>
        </p:spPr>
        <p:txBody>
          <a:bodyPr vert="horz" wrap="square" lIns="0" tIns="11007" rIns="0" bIns="0" rtlCol="0" anchor="ctr">
            <a:spAutoFit/>
          </a:bodyPr>
          <a:lstStyle/>
          <a:p>
            <a:pPr marL="1361931">
              <a:lnSpc>
                <a:spcPct val="100000"/>
              </a:lnSpc>
              <a:spcBef>
                <a:spcPts val="87"/>
              </a:spcBef>
              <a:tabLst>
                <a:tab pos="3512572" algn="l"/>
                <a:tab pos="4475280" algn="l"/>
              </a:tabLst>
            </a:pPr>
            <a:r>
              <a:rPr lang="en-US" sz="4800" spc="-18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LOTS OF TOPICS</a:t>
            </a:r>
            <a:endParaRPr sz="4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43D95-1AE3-C940-EB80-671A4932EE35}"/>
              </a:ext>
            </a:extLst>
          </p:cNvPr>
          <p:cNvSpPr txBox="1"/>
          <p:nvPr/>
        </p:nvSpPr>
        <p:spPr>
          <a:xfrm>
            <a:off x="1047404" y="2610197"/>
            <a:ext cx="92853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PARNTERSHIPS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KEY PERSON/GUARANTOR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TIER II FINDER’S FEE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THINGS TO THINK ABOUT AS AN ASSET MANAGER (CYA)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61211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E77E8-6122-AD42-AFE3-F139622A3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DD2217DC-6DCC-659A-8C2F-5F1364E6A7AF}"/>
              </a:ext>
            </a:extLst>
          </p:cNvPr>
          <p:cNvGrpSpPr/>
          <p:nvPr/>
        </p:nvGrpSpPr>
        <p:grpSpPr>
          <a:xfrm>
            <a:off x="0" y="1"/>
            <a:ext cx="12192000" cy="2294467"/>
            <a:chOff x="0" y="2"/>
            <a:chExt cx="18288000" cy="344170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DBED3AEA-2C86-C4A8-8CE1-0575E8A13DA9}"/>
                </a:ext>
              </a:extLst>
            </p:cNvPr>
            <p:cNvSpPr/>
            <p:nvPr/>
          </p:nvSpPr>
          <p:spPr>
            <a:xfrm>
              <a:off x="0" y="3"/>
              <a:ext cx="18275935" cy="3086100"/>
            </a:xfrm>
            <a:custGeom>
              <a:avLst/>
              <a:gdLst/>
              <a:ahLst/>
              <a:cxnLst/>
              <a:rect l="l" t="t" r="r" b="b"/>
              <a:pathLst>
                <a:path w="18275935" h="3086100">
                  <a:moveTo>
                    <a:pt x="18275497" y="3086099"/>
                  </a:moveTo>
                  <a:lnTo>
                    <a:pt x="0" y="3086099"/>
                  </a:lnTo>
                  <a:lnTo>
                    <a:pt x="0" y="0"/>
                  </a:lnTo>
                  <a:lnTo>
                    <a:pt x="18275497" y="0"/>
                  </a:lnTo>
                  <a:lnTo>
                    <a:pt x="18275497" y="3086099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821B1359-CAAF-73CD-9CC3-E596C653BF5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66109" y="2"/>
              <a:ext cx="4821889" cy="3086100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39F5ECC8-CA7F-B7FF-EBCB-FAA84B581F9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"/>
              <a:ext cx="3572655" cy="3441699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7E2794E0-46E5-3449-7FEF-F2AA3ACF04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5012" y="711779"/>
            <a:ext cx="9425517" cy="749778"/>
          </a:xfrm>
          <a:prstGeom prst="rect">
            <a:avLst/>
          </a:prstGeom>
        </p:spPr>
        <p:txBody>
          <a:bodyPr vert="horz" wrap="square" lIns="0" tIns="11007" rIns="0" bIns="0" rtlCol="0" anchor="ctr">
            <a:spAutoFit/>
          </a:bodyPr>
          <a:lstStyle/>
          <a:p>
            <a:pPr marL="1361931">
              <a:lnSpc>
                <a:spcPct val="100000"/>
              </a:lnSpc>
              <a:spcBef>
                <a:spcPts val="87"/>
              </a:spcBef>
              <a:tabLst>
                <a:tab pos="3512572" algn="l"/>
                <a:tab pos="4475280" algn="l"/>
              </a:tabLst>
            </a:pPr>
            <a:r>
              <a:rPr lang="en-US" sz="4800" spc="-18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PARTERNSHIPS</a:t>
            </a:r>
            <a:endParaRPr sz="4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EA2C328-C68C-97DB-0190-0090691C7268}"/>
              </a:ext>
            </a:extLst>
          </p:cNvPr>
          <p:cNvSpPr txBox="1"/>
          <p:nvPr/>
        </p:nvSpPr>
        <p:spPr>
          <a:xfrm>
            <a:off x="457200" y="2311400"/>
            <a:ext cx="9197755" cy="461994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389486" marR="3387" indent="-381019" algn="just">
              <a:lnSpc>
                <a:spcPct val="150000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2567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Until death do us part?  NOT, LIKELY!</a:t>
            </a:r>
          </a:p>
          <a:p>
            <a:pPr marL="389486" marR="3387" indent="-381019" algn="just">
              <a:lnSpc>
                <a:spcPct val="150000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2567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Just like the divorce rate, dissolution of partnerships is &gt;50%  ⬆️</a:t>
            </a:r>
          </a:p>
          <a:p>
            <a:pPr marL="389486" marR="3387" indent="-381019" algn="just">
              <a:lnSpc>
                <a:spcPct val="150000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2567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Kolbe Test (or other similar “strengths” tests)</a:t>
            </a:r>
          </a:p>
          <a:p>
            <a:pPr marL="389486" marR="3387" indent="-381019" algn="just">
              <a:lnSpc>
                <a:spcPct val="150000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2567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“Date First”</a:t>
            </a:r>
          </a:p>
          <a:p>
            <a:pPr marL="389486" marR="3387" indent="-381019" algn="just">
              <a:lnSpc>
                <a:spcPct val="150000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2567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Utilize MOUs (Memorandum of Understanding) FIRST!</a:t>
            </a:r>
          </a:p>
          <a:p>
            <a:pPr marL="389486" marR="3387" indent="-381019" algn="just">
              <a:lnSpc>
                <a:spcPct val="150000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2567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Choose your partner like you would choose your spouse….Unless you are divorced 🤑🤑🤑</a:t>
            </a:r>
          </a:p>
          <a:p>
            <a:pPr marL="389486" marR="3387" indent="-381019" algn="just">
              <a:lnSpc>
                <a:spcPct val="100600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endParaRPr sz="2567" dirty="0">
              <a:latin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F804B4-EC5B-E20D-C594-9BC382999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1588" y="4476420"/>
            <a:ext cx="2250412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3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9560F-01CF-C2CB-B8BB-433B4FF34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70FCFF94-CEBE-39CA-F861-A0D27B8B6DC0}"/>
              </a:ext>
            </a:extLst>
          </p:cNvPr>
          <p:cNvGrpSpPr/>
          <p:nvPr/>
        </p:nvGrpSpPr>
        <p:grpSpPr>
          <a:xfrm>
            <a:off x="0" y="1"/>
            <a:ext cx="12192000" cy="2294467"/>
            <a:chOff x="0" y="2"/>
            <a:chExt cx="18288000" cy="344170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CFDEDEEB-6C2A-2481-516B-FF4FFF2E00C1}"/>
                </a:ext>
              </a:extLst>
            </p:cNvPr>
            <p:cNvSpPr/>
            <p:nvPr/>
          </p:nvSpPr>
          <p:spPr>
            <a:xfrm>
              <a:off x="0" y="3"/>
              <a:ext cx="18275935" cy="3086100"/>
            </a:xfrm>
            <a:custGeom>
              <a:avLst/>
              <a:gdLst/>
              <a:ahLst/>
              <a:cxnLst/>
              <a:rect l="l" t="t" r="r" b="b"/>
              <a:pathLst>
                <a:path w="18275935" h="3086100">
                  <a:moveTo>
                    <a:pt x="18275497" y="3086099"/>
                  </a:moveTo>
                  <a:lnTo>
                    <a:pt x="0" y="3086099"/>
                  </a:lnTo>
                  <a:lnTo>
                    <a:pt x="0" y="0"/>
                  </a:lnTo>
                  <a:lnTo>
                    <a:pt x="18275497" y="0"/>
                  </a:lnTo>
                  <a:lnTo>
                    <a:pt x="18275497" y="3086099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A535B069-7121-507A-7D0B-3E969D647D8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66109" y="2"/>
              <a:ext cx="4821889" cy="3086100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47A1AE33-E790-8A21-2B01-7D5CA1667DA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"/>
              <a:ext cx="3572655" cy="3441699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8543C4D3-BA40-223C-8D54-E3DF8EAAB1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2800" y="187136"/>
            <a:ext cx="8788400" cy="1340709"/>
          </a:xfrm>
          <a:prstGeom prst="rect">
            <a:avLst/>
          </a:prstGeom>
        </p:spPr>
        <p:txBody>
          <a:bodyPr vert="horz" wrap="square" lIns="0" tIns="11007" rIns="0" bIns="0" rtlCol="0" anchor="ctr">
            <a:spAutoFit/>
          </a:bodyPr>
          <a:lstStyle/>
          <a:p>
            <a:pPr marL="1361931">
              <a:spcBef>
                <a:spcPts val="87"/>
              </a:spcBef>
              <a:tabLst>
                <a:tab pos="3512572" algn="l"/>
                <a:tab pos="4475280" algn="l"/>
              </a:tabLst>
            </a:pPr>
            <a:r>
              <a:rPr lang="en-US" sz="4800" kern="1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CAN I PAY SOMEONE TO BRING IN CAPITAL?</a:t>
            </a:r>
            <a:endParaRPr sz="48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740D9-E6D1-43E8-56B7-4D0D0859B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800" y="2057400"/>
            <a:ext cx="9321465" cy="424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5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E6BE9-F5B0-9759-3750-D91594E8B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2087C59A-7DFE-9A82-7237-027E9CB4B4D6}"/>
              </a:ext>
            </a:extLst>
          </p:cNvPr>
          <p:cNvGrpSpPr/>
          <p:nvPr/>
        </p:nvGrpSpPr>
        <p:grpSpPr>
          <a:xfrm>
            <a:off x="0" y="1"/>
            <a:ext cx="12192000" cy="2294467"/>
            <a:chOff x="0" y="2"/>
            <a:chExt cx="18288000" cy="344170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E0BC8B57-BBA7-16D1-33EA-B1C63772D9F4}"/>
                </a:ext>
              </a:extLst>
            </p:cNvPr>
            <p:cNvSpPr/>
            <p:nvPr/>
          </p:nvSpPr>
          <p:spPr>
            <a:xfrm>
              <a:off x="0" y="3"/>
              <a:ext cx="18275935" cy="3086100"/>
            </a:xfrm>
            <a:custGeom>
              <a:avLst/>
              <a:gdLst/>
              <a:ahLst/>
              <a:cxnLst/>
              <a:rect l="l" t="t" r="r" b="b"/>
              <a:pathLst>
                <a:path w="18275935" h="3086100">
                  <a:moveTo>
                    <a:pt x="18275497" y="3086099"/>
                  </a:moveTo>
                  <a:lnTo>
                    <a:pt x="0" y="3086099"/>
                  </a:lnTo>
                  <a:lnTo>
                    <a:pt x="0" y="0"/>
                  </a:lnTo>
                  <a:lnTo>
                    <a:pt x="18275497" y="0"/>
                  </a:lnTo>
                  <a:lnTo>
                    <a:pt x="18275497" y="3086099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E653D4D4-A403-895C-5A9B-6DE9EA9B79A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66109" y="2"/>
              <a:ext cx="4821889" cy="3086100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94C1A882-2E26-EEF5-1F2C-797C5DA2E5D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"/>
              <a:ext cx="3572655" cy="3441699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9EBD8F99-8FE3-62D1-7A58-355A957841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5012" y="711779"/>
            <a:ext cx="9425517" cy="749778"/>
          </a:xfrm>
          <a:prstGeom prst="rect">
            <a:avLst/>
          </a:prstGeom>
        </p:spPr>
        <p:txBody>
          <a:bodyPr vert="horz" wrap="square" lIns="0" tIns="11007" rIns="0" bIns="0" rtlCol="0" anchor="ctr">
            <a:spAutoFit/>
          </a:bodyPr>
          <a:lstStyle/>
          <a:p>
            <a:pPr marL="1361931">
              <a:lnSpc>
                <a:spcPct val="100000"/>
              </a:lnSpc>
              <a:spcBef>
                <a:spcPts val="87"/>
              </a:spcBef>
              <a:tabLst>
                <a:tab pos="3512572" algn="l"/>
                <a:tab pos="4475280" algn="l"/>
              </a:tabLst>
            </a:pPr>
            <a:r>
              <a:rPr lang="en-US" sz="4800" spc="-18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KEY PERSONS/GUARANTORS</a:t>
            </a:r>
            <a:endParaRPr sz="4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What Is a Guarantor? Definition, Example, and Responsibilities">
            <a:extLst>
              <a:ext uri="{FF2B5EF4-FFF2-40B4-BE49-F238E27FC236}">
                <a16:creationId xmlns:a16="http://schemas.microsoft.com/office/drawing/2014/main" id="{BB552EB7-E9BB-9ED7-F65C-F79DB8386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/>
        </p:blipFill>
        <p:spPr bwMode="auto">
          <a:xfrm>
            <a:off x="1990178" y="2282973"/>
            <a:ext cx="7611022" cy="426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87C242-962D-F5B9-B602-1605934AE44E}"/>
              </a:ext>
            </a:extLst>
          </p:cNvPr>
          <p:cNvSpPr txBox="1"/>
          <p:nvPr/>
        </p:nvSpPr>
        <p:spPr>
          <a:xfrm>
            <a:off x="10193267" y="6117579"/>
            <a:ext cx="1998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December 2024</a:t>
            </a:r>
          </a:p>
          <a:p>
            <a:pPr algn="ctr"/>
            <a:fld id="{0CD09B68-EEA3-4117-BEF1-6E06AC7359BA}" type="slidenum">
              <a:rPr lang="en-US" sz="1000" b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7</a:t>
            </a:fld>
            <a:endParaRPr lang="en-US" sz="1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66042-13ED-6F86-176D-78527C79E06A}"/>
              </a:ext>
            </a:extLst>
          </p:cNvPr>
          <p:cNvSpPr txBox="1"/>
          <p:nvPr/>
        </p:nvSpPr>
        <p:spPr>
          <a:xfrm>
            <a:off x="137565" y="849664"/>
            <a:ext cx="7970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UNDERSTANDING THE ROLE OF A “KEY PERSON” IN SYNDICATION AND LENDING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B75FC8-F07F-1706-EE8A-E928067798C0}"/>
              </a:ext>
            </a:extLst>
          </p:cNvPr>
          <p:cNvSpPr txBox="1"/>
          <p:nvPr/>
        </p:nvSpPr>
        <p:spPr>
          <a:xfrm>
            <a:off x="169932" y="2751293"/>
            <a:ext cx="5259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Financial Expectations and Responsibilities</a:t>
            </a:r>
          </a:p>
        </p:txBody>
      </p:sp>
      <p:pic>
        <p:nvPicPr>
          <p:cNvPr id="1026" name="Picture 2" descr="123,900+ Business Partnership Handshake Stock Photos, Pictures &amp;  Royalty-Free Images - iStock | Collaboration, Business team, Technology">
            <a:extLst>
              <a:ext uri="{FF2B5EF4-FFF2-40B4-BE49-F238E27FC236}">
                <a16:creationId xmlns:a16="http://schemas.microsoft.com/office/drawing/2014/main" id="{07999865-D7D8-496D-B145-C0113FE3B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95" y="2670371"/>
            <a:ext cx="5011499" cy="334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11621B40-88F5-F8FE-0EAF-68944352F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0" y="93775"/>
            <a:ext cx="1670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533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0EA02-6032-39F8-A7A3-E19F8F96E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4A8CF3-8B43-8A30-8495-6BE20B92A2F6}"/>
              </a:ext>
            </a:extLst>
          </p:cNvPr>
          <p:cNvSpPr txBox="1"/>
          <p:nvPr/>
        </p:nvSpPr>
        <p:spPr>
          <a:xfrm>
            <a:off x="10193267" y="6117579"/>
            <a:ext cx="1998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December 2024</a:t>
            </a:r>
          </a:p>
          <a:p>
            <a:pPr algn="ctr"/>
            <a:fld id="{0CD09B68-EEA3-4117-BEF1-6E06AC7359BA}" type="slidenum">
              <a:rPr lang="en-US" sz="1000" b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8</a:t>
            </a:fld>
            <a:endParaRPr lang="en-US" sz="1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719CA5-85F9-1771-9649-424CE4698475}"/>
              </a:ext>
            </a:extLst>
          </p:cNvPr>
          <p:cNvSpPr txBox="1"/>
          <p:nvPr/>
        </p:nvSpPr>
        <p:spPr>
          <a:xfrm>
            <a:off x="137565" y="849664"/>
            <a:ext cx="7970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DEFINITION OF A “KEY PERSON”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3269A-E357-DFE8-F37A-47339472E114}"/>
              </a:ext>
            </a:extLst>
          </p:cNvPr>
          <p:cNvSpPr txBox="1"/>
          <p:nvPr/>
        </p:nvSpPr>
        <p:spPr>
          <a:xfrm>
            <a:off x="218483" y="1731697"/>
            <a:ext cx="63522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An individual critical to the success of a syndication or sponsorship deal, often a principal or lead sponsor (but not necessarily).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Ensures the operational and financial execution of a project (but not necessarily.)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Represents credibility, experience and financial stability.</a:t>
            </a:r>
          </a:p>
        </p:txBody>
      </p:sp>
      <p:pic>
        <p:nvPicPr>
          <p:cNvPr id="2050" name="Picture 2" descr="Financial icons surrounding a large dollar sign representing business |  Premium AI-generated vector">
            <a:extLst>
              <a:ext uri="{FF2B5EF4-FFF2-40B4-BE49-F238E27FC236}">
                <a16:creationId xmlns:a16="http://schemas.microsoft.com/office/drawing/2014/main" id="{E96D465B-245F-026B-F10D-5146CECBB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03" y="890124"/>
            <a:ext cx="4815435" cy="481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BD276634-F79D-D76D-F2E5-DBD4195E3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0" y="93775"/>
            <a:ext cx="1670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11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F43AC-FBB3-66F4-4BF7-29B6C5490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99183A-3389-5A86-1ECD-CDFECF62D176}"/>
              </a:ext>
            </a:extLst>
          </p:cNvPr>
          <p:cNvSpPr txBox="1"/>
          <p:nvPr/>
        </p:nvSpPr>
        <p:spPr>
          <a:xfrm>
            <a:off x="10193267" y="6117579"/>
            <a:ext cx="1998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December 2024</a:t>
            </a:r>
          </a:p>
          <a:p>
            <a:pPr algn="ctr"/>
            <a:fld id="{0CD09B68-EEA3-4117-BEF1-6E06AC7359BA}" type="slidenum">
              <a:rPr lang="en-US" sz="1000" b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9</a:t>
            </a:fld>
            <a:endParaRPr lang="en-US" sz="1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1C0210-1675-1C0E-7EB3-F9317AF33C7F}"/>
              </a:ext>
            </a:extLst>
          </p:cNvPr>
          <p:cNvSpPr txBox="1"/>
          <p:nvPr/>
        </p:nvSpPr>
        <p:spPr>
          <a:xfrm>
            <a:off x="137565" y="849664"/>
            <a:ext cx="7970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SYNDICATORS/SPONSOR PROSPECTIVE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CC385B-8B7E-019A-70A7-5F8101CC9FD9}"/>
              </a:ext>
            </a:extLst>
          </p:cNvPr>
          <p:cNvSpPr txBox="1"/>
          <p:nvPr/>
        </p:nvSpPr>
        <p:spPr>
          <a:xfrm>
            <a:off x="218483" y="1731697"/>
            <a:ext cx="635224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What Syndicators/Sponsors Look for: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914400" lvl="1" indent="-457200">
              <a:buFont typeface="Aptos" panose="020B0004020202020204" pitchFamily="34" charset="0"/>
              <a:buChar char="─"/>
            </a:pPr>
            <a:r>
              <a:rPr lang="en-US" sz="2000" b="1" u="sng" dirty="0"/>
              <a:t>Track Record</a:t>
            </a:r>
            <a:r>
              <a:rPr lang="en-US" sz="2000" dirty="0"/>
              <a:t>: Proven success in similar investments or projects</a:t>
            </a:r>
          </a:p>
          <a:p>
            <a:pPr marL="914400" lvl="1" indent="-457200">
              <a:buFont typeface="Aptos" panose="020B0004020202020204" pitchFamily="34" charset="0"/>
              <a:buChar char="─"/>
            </a:pPr>
            <a:endParaRPr lang="en-US" sz="1200" dirty="0"/>
          </a:p>
          <a:p>
            <a:pPr marL="914400" lvl="1" indent="-457200">
              <a:buFont typeface="Aptos" panose="020B0004020202020204" pitchFamily="34" charset="0"/>
              <a:buChar char="─"/>
            </a:pPr>
            <a:r>
              <a:rPr lang="en-US" sz="2000" b="1" u="sng" dirty="0"/>
              <a:t>Equity Contribution</a:t>
            </a:r>
            <a:r>
              <a:rPr lang="en-US" sz="2000" dirty="0"/>
              <a:t>: Significant financial investment to demonstrate commitment</a:t>
            </a:r>
          </a:p>
          <a:p>
            <a:pPr marL="914400" lvl="1" indent="-457200">
              <a:buFont typeface="Aptos" panose="020B0004020202020204" pitchFamily="34" charset="0"/>
              <a:buChar char="─"/>
            </a:pPr>
            <a:endParaRPr lang="en-US" sz="1200" dirty="0"/>
          </a:p>
          <a:p>
            <a:pPr marL="914400" lvl="1" indent="-457200">
              <a:buFont typeface="Aptos" panose="020B0004020202020204" pitchFamily="34" charset="0"/>
              <a:buChar char="─"/>
            </a:pPr>
            <a:r>
              <a:rPr lang="en-US" sz="2000" b="1" u="sng" dirty="0"/>
              <a:t>Financial Net Worth</a:t>
            </a:r>
            <a:r>
              <a:rPr lang="en-US" sz="2000" dirty="0"/>
              <a:t>: High personal net worth to secure loans and mitigate risk</a:t>
            </a:r>
          </a:p>
          <a:p>
            <a:pPr marL="914400" lvl="1" indent="-457200">
              <a:buFont typeface="Aptos" panose="020B0004020202020204" pitchFamily="34" charset="0"/>
              <a:buChar char="─"/>
            </a:pPr>
            <a:endParaRPr lang="en-US" sz="1200" dirty="0"/>
          </a:p>
          <a:p>
            <a:pPr marL="914400" lvl="1" indent="-457200">
              <a:buFont typeface="Aptos" panose="020B0004020202020204" pitchFamily="34" charset="0"/>
              <a:buChar char="─"/>
            </a:pPr>
            <a:r>
              <a:rPr lang="en-US" sz="2000" b="1" u="sng" dirty="0"/>
              <a:t>Liquidity</a:t>
            </a:r>
            <a:r>
              <a:rPr lang="en-US" sz="2000" dirty="0"/>
              <a:t>: Readily available cash or liquid assets to handle unforeseen expenses</a:t>
            </a:r>
          </a:p>
          <a:p>
            <a:pPr marL="914400" lvl="1" indent="-457200">
              <a:buFont typeface="Aptos" panose="020B0004020202020204" pitchFamily="34" charset="0"/>
              <a:buChar char="─"/>
            </a:pPr>
            <a:endParaRPr lang="en-US" sz="1200" dirty="0"/>
          </a:p>
          <a:p>
            <a:pPr marL="914400" lvl="1" indent="-457200">
              <a:buFont typeface="Aptos" panose="020B0004020202020204" pitchFamily="34" charset="0"/>
              <a:buChar char="─"/>
            </a:pPr>
            <a:r>
              <a:rPr lang="en-US" sz="2000" b="1" u="sng" dirty="0"/>
              <a:t>Management Skills</a:t>
            </a:r>
            <a:r>
              <a:rPr lang="en-US" sz="2000" dirty="0"/>
              <a:t>: Ability to lead, negotiate, and execute the project</a:t>
            </a:r>
          </a:p>
          <a:p>
            <a:endParaRPr lang="en-US" sz="2400" dirty="0"/>
          </a:p>
        </p:txBody>
      </p:sp>
      <p:pic>
        <p:nvPicPr>
          <p:cNvPr id="3074" name="Picture 2" descr="What is a Guarantor? A Guide for Landlords and Tenants - TurboTenant">
            <a:extLst>
              <a:ext uri="{FF2B5EF4-FFF2-40B4-BE49-F238E27FC236}">
                <a16:creationId xmlns:a16="http://schemas.microsoft.com/office/drawing/2014/main" id="{86837B0E-3C63-4CA1-F756-A3C705499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 t="26493" r="8686" b="5315"/>
          <a:stretch/>
        </p:blipFill>
        <p:spPr bwMode="auto">
          <a:xfrm>
            <a:off x="7587652" y="1650775"/>
            <a:ext cx="4176945" cy="369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EC9500DD-F175-B311-4A57-D26E9CBF3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0" y="93775"/>
            <a:ext cx="1670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958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920E07DB1241439F07CD48E54C6EF0" ma:contentTypeVersion="20" ma:contentTypeDescription="Create a new document." ma:contentTypeScope="" ma:versionID="c8524cc7cb47c8165734df52a0b4aecc">
  <xsd:schema xmlns:xsd="http://www.w3.org/2001/XMLSchema" xmlns:xs="http://www.w3.org/2001/XMLSchema" xmlns:p="http://schemas.microsoft.com/office/2006/metadata/properties" xmlns:ns1="http://schemas.microsoft.com/sharepoint/v3" xmlns:ns3="5685d3b5-8bc3-40b3-b4d2-b15b9d34b58b" xmlns:ns4="ee527146-492f-4fc3-be27-fc9022201db6" targetNamespace="http://schemas.microsoft.com/office/2006/metadata/properties" ma:root="true" ma:fieldsID="9d534e810e885dcb5db5b314116dc5b5" ns1:_="" ns3:_="" ns4:_="">
    <xsd:import namespace="http://schemas.microsoft.com/sharepoint/v3"/>
    <xsd:import namespace="5685d3b5-8bc3-40b3-b4d2-b15b9d34b58b"/>
    <xsd:import namespace="ee527146-492f-4fc3-be27-fc9022201db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5d3b5-8bc3-40b3-b4d2-b15b9d34b5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27146-492f-4fc3-be27-fc9022201d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ee527146-492f-4fc3-be27-fc9022201db6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34C57E2-B1E4-4CFC-994E-BA40677710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685d3b5-8bc3-40b3-b4d2-b15b9d34b58b"/>
    <ds:schemaRef ds:uri="ee527146-492f-4fc3-be27-fc9022201d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90B3DB-28EE-4C6B-A119-226F36D730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3E5DE2-F58D-4649-8958-A946ED3FC198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schemas.microsoft.com/sharepoint/v3"/>
    <ds:schemaRef ds:uri="5685d3b5-8bc3-40b3-b4d2-b15b9d34b58b"/>
    <ds:schemaRef ds:uri="http://schemas.openxmlformats.org/package/2006/metadata/core-properties"/>
    <ds:schemaRef ds:uri="ee527146-492f-4fc3-be27-fc9022201db6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1308</Words>
  <Application>Microsoft Office PowerPoint</Application>
  <PresentationFormat>Widescreen</PresentationFormat>
  <Paragraphs>190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Abadi Extra Light</vt:lpstr>
      <vt:lpstr>Aptos</vt:lpstr>
      <vt:lpstr>Aptos Display</vt:lpstr>
      <vt:lpstr>Arial</vt:lpstr>
      <vt:lpstr>Calibri</vt:lpstr>
      <vt:lpstr>Calibri Light</vt:lpstr>
      <vt:lpstr>Lucida Sans</vt:lpstr>
      <vt:lpstr>Times New Roman</vt:lpstr>
      <vt:lpstr>Office Theme</vt:lpstr>
      <vt:lpstr>CONNECT WITH US</vt:lpstr>
      <vt:lpstr>MERRILL KALISER, JD (1999)- mkaliser@kaliserlaw.com</vt:lpstr>
      <vt:lpstr>LOTS OF TOPICS</vt:lpstr>
      <vt:lpstr>PARTERNSHIPS</vt:lpstr>
      <vt:lpstr>CAN I PAY SOMEONE TO BRING IN CAPITAL?</vt:lpstr>
      <vt:lpstr>KEY PERSONS/GUARANTORS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FINDERS = $$$$ (MAYBE)</vt:lpstr>
      <vt:lpstr>PowerPoint Presentation</vt:lpstr>
      <vt:lpstr>PowerPoint Presentation</vt:lpstr>
      <vt:lpstr>PowerPoint Presentation</vt:lpstr>
      <vt:lpstr>PowerPoint Presentation</vt:lpstr>
      <vt:lpstr>CYA – ASSET MANAGEMENT</vt:lpstr>
      <vt:lpstr>Q &amp; A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Merrill Kaliser</dc:creator>
  <cp:lastModifiedBy>Merrill Kaliser</cp:lastModifiedBy>
  <cp:revision>7</cp:revision>
  <dcterms:created xsi:type="dcterms:W3CDTF">2024-12-09T18:33:44Z</dcterms:created>
  <dcterms:modified xsi:type="dcterms:W3CDTF">2025-01-10T18:03:45Z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0x0101009D920E07DB1241439F07CD48E54C6EF0</vt:lpwstr>
  </property>
</Properties>
</file>