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Poppins"/>
      <p:bold r:id="rId28"/>
      <p:boldItalic r:id="rId29"/>
    </p:embeddedFont>
    <p:embeddedFont>
      <p:font typeface="Sansita"/>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4" roundtripDataSignature="AMtx7mit+RB1qQfmuKWAbPTH6zVtePdS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oppins-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ansita-bold.fntdata"/><Relationship Id="rId30" Type="http://schemas.openxmlformats.org/officeDocument/2006/relationships/font" Target="fonts/Sansita-regular.fntdata"/><Relationship Id="rId11" Type="http://schemas.openxmlformats.org/officeDocument/2006/relationships/slide" Target="slides/slide6.xml"/><Relationship Id="rId33" Type="http://schemas.openxmlformats.org/officeDocument/2006/relationships/font" Target="fonts/Sansita-boldItalic.fntdata"/><Relationship Id="rId10" Type="http://schemas.openxmlformats.org/officeDocument/2006/relationships/slide" Target="slides/slide5.xml"/><Relationship Id="rId32" Type="http://schemas.openxmlformats.org/officeDocument/2006/relationships/font" Target="fonts/Sansita-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2"/>
          <p:cNvSpPr/>
          <p:nvPr>
            <p:ph idx="2" type="pic"/>
          </p:nvPr>
        </p:nvSpPr>
        <p:spPr>
          <a:xfrm>
            <a:off x="1792288" y="612775"/>
            <a:ext cx="5486400" cy="4114800"/>
          </a:xfrm>
          <a:prstGeom prst="rect">
            <a:avLst/>
          </a:prstGeom>
          <a:noFill/>
          <a:ln>
            <a:noFill/>
          </a:ln>
        </p:spPr>
      </p:sp>
      <p:sp>
        <p:nvSpPr>
          <p:cNvPr id="64" name="Google Shape;64;p3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8.png"/><Relationship Id="rId13" Type="http://schemas.openxmlformats.org/officeDocument/2006/relationships/image" Target="../media/image73.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image" Target="../media/image46.png"/><Relationship Id="rId5" Type="http://schemas.openxmlformats.org/officeDocument/2006/relationships/image" Target="../media/image30.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0" Type="http://schemas.openxmlformats.org/officeDocument/2006/relationships/image" Target="../media/image56.jpg"/><Relationship Id="rId11" Type="http://schemas.openxmlformats.org/officeDocument/2006/relationships/image" Target="../media/image47.png"/><Relationship Id="rId22" Type="http://schemas.openxmlformats.org/officeDocument/2006/relationships/image" Target="../media/image72.png"/><Relationship Id="rId10" Type="http://schemas.openxmlformats.org/officeDocument/2006/relationships/image" Target="../media/image45.png"/><Relationship Id="rId21" Type="http://schemas.openxmlformats.org/officeDocument/2006/relationships/image" Target="../media/image64.jpg"/><Relationship Id="rId13" Type="http://schemas.openxmlformats.org/officeDocument/2006/relationships/image" Target="../media/image57.png"/><Relationship Id="rId12" Type="http://schemas.openxmlformats.org/officeDocument/2006/relationships/image" Target="../media/image75.png"/><Relationship Id="rId23"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44.png"/><Relationship Id="rId15" Type="http://schemas.openxmlformats.org/officeDocument/2006/relationships/image" Target="../media/image48.png"/><Relationship Id="rId14" Type="http://schemas.openxmlformats.org/officeDocument/2006/relationships/image" Target="../media/image50.png"/><Relationship Id="rId17" Type="http://schemas.openxmlformats.org/officeDocument/2006/relationships/image" Target="../media/image59.png"/><Relationship Id="rId16" Type="http://schemas.openxmlformats.org/officeDocument/2006/relationships/image" Target="../media/image49.png"/><Relationship Id="rId5" Type="http://schemas.openxmlformats.org/officeDocument/2006/relationships/image" Target="../media/image40.png"/><Relationship Id="rId19" Type="http://schemas.openxmlformats.org/officeDocument/2006/relationships/image" Target="../media/image54.jpg"/><Relationship Id="rId6" Type="http://schemas.openxmlformats.org/officeDocument/2006/relationships/image" Target="../media/image43.png"/><Relationship Id="rId18" Type="http://schemas.openxmlformats.org/officeDocument/2006/relationships/image" Target="../media/image60.png"/><Relationship Id="rId7" Type="http://schemas.openxmlformats.org/officeDocument/2006/relationships/image" Target="../media/image55.png"/><Relationship Id="rId8"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3.jpg"/><Relationship Id="rId4" Type="http://schemas.openxmlformats.org/officeDocument/2006/relationships/image" Target="../media/image15.png"/><Relationship Id="rId9" Type="http://schemas.openxmlformats.org/officeDocument/2006/relationships/image" Target="../media/image1.jp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5.jpg"/><Relationship Id="rId4" Type="http://schemas.openxmlformats.org/officeDocument/2006/relationships/image" Target="../media/image61.jpg"/><Relationship Id="rId5" Type="http://schemas.openxmlformats.org/officeDocument/2006/relationships/image" Target="../media/image5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3.jpg"/><Relationship Id="rId4" Type="http://schemas.openxmlformats.org/officeDocument/2006/relationships/image" Target="../media/image63.png"/><Relationship Id="rId9" Type="http://schemas.openxmlformats.org/officeDocument/2006/relationships/image" Target="../media/image68.png"/><Relationship Id="rId5" Type="http://schemas.openxmlformats.org/officeDocument/2006/relationships/image" Target="../media/image2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3.jpg"/><Relationship Id="rId4" Type="http://schemas.openxmlformats.org/officeDocument/2006/relationships/image" Target="../media/image14.png"/><Relationship Id="rId11" Type="http://schemas.openxmlformats.org/officeDocument/2006/relationships/image" Target="../media/image8.png"/><Relationship Id="rId10" Type="http://schemas.openxmlformats.org/officeDocument/2006/relationships/image" Target="../media/image13.png"/><Relationship Id="rId12" Type="http://schemas.openxmlformats.org/officeDocument/2006/relationships/image" Target="../media/image1.jpg"/><Relationship Id="rId9"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8.jp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flipH="1">
            <a:off x="0" y="1133475"/>
            <a:ext cx="18288000" cy="8229600"/>
          </a:xfrm>
          <a:custGeom>
            <a:rect b="b" l="l" r="r" t="t"/>
            <a:pathLst>
              <a:path extrusionOk="0" h="8229600" w="18288000">
                <a:moveTo>
                  <a:pt x="18288000" y="0"/>
                </a:moveTo>
                <a:lnTo>
                  <a:pt x="0" y="0"/>
                </a:lnTo>
                <a:lnTo>
                  <a:pt x="0" y="8229600"/>
                </a:lnTo>
                <a:lnTo>
                  <a:pt x="18288000" y="8229600"/>
                </a:lnTo>
                <a:lnTo>
                  <a:pt x="18288000" y="0"/>
                </a:lnTo>
                <a:close/>
              </a:path>
            </a:pathLst>
          </a:custGeom>
          <a:blipFill rotWithShape="1">
            <a:blip r:embed="rId3">
              <a:alphaModFix amt="18999"/>
            </a:blip>
            <a:stretch>
              <a:fillRect b="-22913" l="0" r="0" t="-229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5" name="Google Shape;85;p1"/>
          <p:cNvGrpSpPr/>
          <p:nvPr/>
        </p:nvGrpSpPr>
        <p:grpSpPr>
          <a:xfrm>
            <a:off x="0" y="-144661"/>
            <a:ext cx="18288000" cy="1458232"/>
            <a:chOff x="0" y="-38100"/>
            <a:chExt cx="4816593" cy="384061"/>
          </a:xfrm>
        </p:grpSpPr>
        <p:sp>
          <p:nvSpPr>
            <p:cNvPr id="86" name="Google Shape;86;p1"/>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 name="Google Shape;88;p1"/>
          <p:cNvSpPr/>
          <p:nvPr/>
        </p:nvSpPr>
        <p:spPr>
          <a:xfrm>
            <a:off x="14831688" y="2772662"/>
            <a:ext cx="4690219" cy="6876507"/>
          </a:xfrm>
          <a:custGeom>
            <a:rect b="b" l="l" r="r" t="t"/>
            <a:pathLst>
              <a:path extrusionOk="0" h="6876507" w="4690219">
                <a:moveTo>
                  <a:pt x="0" y="0"/>
                </a:moveTo>
                <a:lnTo>
                  <a:pt x="4690219" y="0"/>
                </a:lnTo>
                <a:lnTo>
                  <a:pt x="4690219" y="6876507"/>
                </a:lnTo>
                <a:lnTo>
                  <a:pt x="0" y="6876507"/>
                </a:lnTo>
                <a:lnTo>
                  <a:pt x="0" y="0"/>
                </a:lnTo>
                <a:close/>
              </a:path>
            </a:pathLst>
          </a:custGeom>
          <a:blipFill rotWithShape="1">
            <a:blip r:embed="rId4">
              <a:alphaModFix/>
            </a:blip>
            <a:stretch>
              <a:fillRect b="-26171" l="-119068" r="-5857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11157765" y="3261598"/>
            <a:ext cx="5701920" cy="6101477"/>
          </a:xfrm>
          <a:custGeom>
            <a:rect b="b" l="l" r="r" t="t"/>
            <a:pathLst>
              <a:path extrusionOk="0" h="6101477" w="5701920">
                <a:moveTo>
                  <a:pt x="0" y="0"/>
                </a:moveTo>
                <a:lnTo>
                  <a:pt x="5701921" y="0"/>
                </a:lnTo>
                <a:lnTo>
                  <a:pt x="5701921" y="6101477"/>
                </a:lnTo>
                <a:lnTo>
                  <a:pt x="0" y="6101477"/>
                </a:lnTo>
                <a:lnTo>
                  <a:pt x="0" y="0"/>
                </a:lnTo>
                <a:close/>
              </a:path>
            </a:pathLst>
          </a:custGeom>
          <a:blipFill rotWithShape="1">
            <a:blip r:embed="rId5">
              <a:alphaModFix/>
            </a:blip>
            <a:stretch>
              <a:fillRect b="-28318" l="-46480" r="-5922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a:off x="8151686" y="4400941"/>
            <a:ext cx="5146026" cy="5516238"/>
          </a:xfrm>
          <a:custGeom>
            <a:rect b="b" l="l" r="r" t="t"/>
            <a:pathLst>
              <a:path extrusionOk="0" h="5516238" w="5146026">
                <a:moveTo>
                  <a:pt x="0" y="0"/>
                </a:moveTo>
                <a:lnTo>
                  <a:pt x="5146026" y="0"/>
                </a:lnTo>
                <a:lnTo>
                  <a:pt x="5146026" y="5516238"/>
                </a:lnTo>
                <a:lnTo>
                  <a:pt x="0" y="5516238"/>
                </a:lnTo>
                <a:lnTo>
                  <a:pt x="0" y="0"/>
                </a:lnTo>
                <a:close/>
              </a:path>
            </a:pathLst>
          </a:custGeom>
          <a:blipFill rotWithShape="1">
            <a:blip r:embed="rId6">
              <a:alphaModFix/>
            </a:blip>
            <a:stretch>
              <a:fillRect b="0" l="0" r="-6089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1" name="Google Shape;91;p1"/>
          <p:cNvGrpSpPr/>
          <p:nvPr/>
        </p:nvGrpSpPr>
        <p:grpSpPr>
          <a:xfrm>
            <a:off x="0" y="9113639"/>
            <a:ext cx="18288000" cy="1173361"/>
            <a:chOff x="0" y="-38100"/>
            <a:chExt cx="4816593" cy="309033"/>
          </a:xfrm>
        </p:grpSpPr>
        <p:sp>
          <p:nvSpPr>
            <p:cNvPr id="92" name="Google Shape;92;p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4" name="Google Shape;94;p1"/>
          <p:cNvGrpSpPr/>
          <p:nvPr/>
        </p:nvGrpSpPr>
        <p:grpSpPr>
          <a:xfrm>
            <a:off x="468630" y="9627989"/>
            <a:ext cx="17350740" cy="659011"/>
            <a:chOff x="0" y="-38100"/>
            <a:chExt cx="4569742" cy="173567"/>
          </a:xfrm>
        </p:grpSpPr>
        <p:sp>
          <p:nvSpPr>
            <p:cNvPr id="95" name="Google Shape;95;p1"/>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 name="Google Shape;97;p1"/>
          <p:cNvGrpSpPr/>
          <p:nvPr/>
        </p:nvGrpSpPr>
        <p:grpSpPr>
          <a:xfrm>
            <a:off x="468630" y="9365099"/>
            <a:ext cx="17350740" cy="670441"/>
            <a:chOff x="0" y="-38100"/>
            <a:chExt cx="4569742" cy="176577"/>
          </a:xfrm>
        </p:grpSpPr>
        <p:sp>
          <p:nvSpPr>
            <p:cNvPr id="98" name="Google Shape;98;p1"/>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 name="Google Shape;100;p1"/>
          <p:cNvSpPr txBox="1"/>
          <p:nvPr/>
        </p:nvSpPr>
        <p:spPr>
          <a:xfrm>
            <a:off x="468630" y="1821617"/>
            <a:ext cx="10999500" cy="5714400"/>
          </a:xfrm>
          <a:prstGeom prst="rect">
            <a:avLst/>
          </a:prstGeom>
          <a:noFill/>
          <a:ln>
            <a:noFill/>
          </a:ln>
        </p:spPr>
        <p:txBody>
          <a:bodyPr anchorCtr="0" anchor="t" bIns="0" lIns="0" spcFirstLastPara="1" rIns="0" wrap="square" tIns="0">
            <a:spAutoFit/>
          </a:bodyPr>
          <a:lstStyle/>
          <a:p>
            <a:pPr indent="0" lvl="0" marL="0" marR="0" rtl="0" algn="l">
              <a:lnSpc>
                <a:spcPct val="99000"/>
              </a:lnSpc>
              <a:spcBef>
                <a:spcPts val="0"/>
              </a:spcBef>
              <a:spcAft>
                <a:spcPts val="0"/>
              </a:spcAft>
              <a:buNone/>
            </a:pPr>
            <a:r>
              <a:rPr b="1" lang="en-US" sz="7500">
                <a:solidFill>
                  <a:srgbClr val="054876"/>
                </a:solidFill>
                <a:latin typeface="Poppins"/>
                <a:ea typeface="Poppins"/>
                <a:cs typeface="Poppins"/>
                <a:sym typeface="Poppins"/>
              </a:rPr>
              <a:t>How Remote Staffing (VAs) Can Help Grow Your Real Estate </a:t>
            </a:r>
            <a:endParaRPr/>
          </a:p>
          <a:p>
            <a:pPr indent="0" lvl="0" marL="0" marR="0" rtl="0" algn="l">
              <a:lnSpc>
                <a:spcPct val="99000"/>
              </a:lnSpc>
              <a:spcBef>
                <a:spcPts val="0"/>
              </a:spcBef>
              <a:spcAft>
                <a:spcPts val="0"/>
              </a:spcAft>
              <a:buNone/>
            </a:pPr>
            <a:r>
              <a:rPr b="1" lang="en-US" sz="7500">
                <a:solidFill>
                  <a:srgbClr val="054876"/>
                </a:solidFill>
                <a:latin typeface="Poppins"/>
                <a:ea typeface="Poppins"/>
                <a:cs typeface="Poppins"/>
                <a:sym typeface="Poppins"/>
              </a:rPr>
              <a:t>Syndication </a:t>
            </a:r>
            <a:endParaRPr b="1" sz="7500">
              <a:solidFill>
                <a:srgbClr val="054876"/>
              </a:solidFill>
              <a:latin typeface="Poppins"/>
              <a:ea typeface="Poppins"/>
              <a:cs typeface="Poppins"/>
              <a:sym typeface="Poppins"/>
            </a:endParaRPr>
          </a:p>
          <a:p>
            <a:pPr indent="0" lvl="0" marL="0" marR="0" rtl="0" algn="l">
              <a:lnSpc>
                <a:spcPct val="99000"/>
              </a:lnSpc>
              <a:spcBef>
                <a:spcPts val="0"/>
              </a:spcBef>
              <a:spcAft>
                <a:spcPts val="0"/>
              </a:spcAft>
              <a:buNone/>
            </a:pPr>
            <a:r>
              <a:rPr b="1" lang="en-US" sz="7500">
                <a:solidFill>
                  <a:srgbClr val="054876"/>
                </a:solidFill>
                <a:latin typeface="Poppins"/>
                <a:ea typeface="Poppins"/>
                <a:cs typeface="Poppins"/>
                <a:sym typeface="Poppins"/>
              </a:rPr>
              <a:t>Business</a:t>
            </a:r>
            <a:endParaRPr/>
          </a:p>
        </p:txBody>
      </p:sp>
      <p:sp>
        <p:nvSpPr>
          <p:cNvPr id="101" name="Google Shape;101;p1"/>
          <p:cNvSpPr txBox="1"/>
          <p:nvPr/>
        </p:nvSpPr>
        <p:spPr>
          <a:xfrm>
            <a:off x="553675" y="7762299"/>
            <a:ext cx="8594700" cy="965100"/>
          </a:xfrm>
          <a:prstGeom prst="rect">
            <a:avLst/>
          </a:prstGeom>
          <a:noFill/>
          <a:ln>
            <a:noFill/>
          </a:ln>
        </p:spPr>
        <p:txBody>
          <a:bodyPr anchorCtr="0" anchor="t" bIns="0" lIns="0" spcFirstLastPara="1" rIns="0" wrap="square" tIns="0">
            <a:spAutoFit/>
          </a:bodyPr>
          <a:lstStyle/>
          <a:p>
            <a:pPr indent="0" lvl="0" marL="0" marR="0" rtl="0" algn="just">
              <a:lnSpc>
                <a:spcPct val="124009"/>
              </a:lnSpc>
              <a:spcBef>
                <a:spcPts val="0"/>
              </a:spcBef>
              <a:spcAft>
                <a:spcPts val="0"/>
              </a:spcAft>
              <a:buNone/>
            </a:pPr>
            <a:r>
              <a:rPr i="1" lang="en-US" sz="2799">
                <a:solidFill>
                  <a:srgbClr val="054876"/>
                </a:solidFill>
                <a:latin typeface="Sansita"/>
                <a:ea typeface="Sansita"/>
                <a:cs typeface="Sansita"/>
                <a:sym typeface="Sansita"/>
              </a:rPr>
              <a:t>Boost Efficiency, Scale Faster, and Maximize Profits with </a:t>
            </a:r>
            <a:endParaRPr i="1" sz="2799">
              <a:solidFill>
                <a:srgbClr val="054876"/>
              </a:solidFill>
              <a:latin typeface="Sansita"/>
              <a:ea typeface="Sansita"/>
              <a:cs typeface="Sansita"/>
              <a:sym typeface="Sansita"/>
            </a:endParaRPr>
          </a:p>
          <a:p>
            <a:pPr indent="0" lvl="0" marL="0" marR="0" rtl="0" algn="just">
              <a:lnSpc>
                <a:spcPct val="124009"/>
              </a:lnSpc>
              <a:spcBef>
                <a:spcPts val="0"/>
              </a:spcBef>
              <a:spcAft>
                <a:spcPts val="0"/>
              </a:spcAft>
              <a:buNone/>
            </a:pPr>
            <a:r>
              <a:rPr i="1" lang="en-US" sz="2799">
                <a:solidFill>
                  <a:srgbClr val="054876"/>
                </a:solidFill>
                <a:latin typeface="Sansita"/>
                <a:ea typeface="Sansita"/>
                <a:cs typeface="Sansita"/>
                <a:sym typeface="Sansita"/>
              </a:rPr>
              <a:t>the right support</a:t>
            </a:r>
            <a:endParaRPr sz="1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10"/>
          <p:cNvGrpSpPr/>
          <p:nvPr/>
        </p:nvGrpSpPr>
        <p:grpSpPr>
          <a:xfrm>
            <a:off x="0" y="-144661"/>
            <a:ext cx="18288000" cy="1458232"/>
            <a:chOff x="0" y="-38100"/>
            <a:chExt cx="4816593" cy="384061"/>
          </a:xfrm>
        </p:grpSpPr>
        <p:sp>
          <p:nvSpPr>
            <p:cNvPr id="329" name="Google Shape;329;p10"/>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0"/>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1" name="Google Shape;331;p10"/>
          <p:cNvGrpSpPr/>
          <p:nvPr/>
        </p:nvGrpSpPr>
        <p:grpSpPr>
          <a:xfrm>
            <a:off x="0" y="9113639"/>
            <a:ext cx="18288000" cy="1173361"/>
            <a:chOff x="0" y="-38100"/>
            <a:chExt cx="4816593" cy="309033"/>
          </a:xfrm>
        </p:grpSpPr>
        <p:sp>
          <p:nvSpPr>
            <p:cNvPr id="332" name="Google Shape;332;p1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0"/>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4" name="Google Shape;334;p10"/>
          <p:cNvGrpSpPr/>
          <p:nvPr/>
        </p:nvGrpSpPr>
        <p:grpSpPr>
          <a:xfrm>
            <a:off x="468630" y="9627989"/>
            <a:ext cx="17350740" cy="659011"/>
            <a:chOff x="0" y="-38100"/>
            <a:chExt cx="4569742" cy="173567"/>
          </a:xfrm>
        </p:grpSpPr>
        <p:sp>
          <p:nvSpPr>
            <p:cNvPr id="335" name="Google Shape;335;p10"/>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10"/>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7" name="Google Shape;337;p10"/>
          <p:cNvGrpSpPr/>
          <p:nvPr/>
        </p:nvGrpSpPr>
        <p:grpSpPr>
          <a:xfrm>
            <a:off x="468630" y="9365099"/>
            <a:ext cx="17350740" cy="670441"/>
            <a:chOff x="0" y="-38100"/>
            <a:chExt cx="4569742" cy="176577"/>
          </a:xfrm>
        </p:grpSpPr>
        <p:sp>
          <p:nvSpPr>
            <p:cNvPr id="338" name="Google Shape;338;p10"/>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10"/>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0" name="Google Shape;340;p10"/>
          <p:cNvSpPr txBox="1"/>
          <p:nvPr/>
        </p:nvSpPr>
        <p:spPr>
          <a:xfrm>
            <a:off x="212531" y="1850046"/>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How Virtual Assistants Drive Syndication Success</a:t>
            </a:r>
            <a:endParaRPr/>
          </a:p>
        </p:txBody>
      </p:sp>
      <p:sp>
        <p:nvSpPr>
          <p:cNvPr id="341" name="Google Shape;341;p10"/>
          <p:cNvSpPr txBox="1"/>
          <p:nvPr/>
        </p:nvSpPr>
        <p:spPr>
          <a:xfrm>
            <a:off x="1206860" y="3708756"/>
            <a:ext cx="8331199" cy="4555784"/>
          </a:xfrm>
          <a:prstGeom prst="rect">
            <a:avLst/>
          </a:prstGeom>
          <a:noFill/>
          <a:ln>
            <a:noFill/>
          </a:ln>
        </p:spPr>
        <p:txBody>
          <a:bodyPr anchorCtr="0" anchor="t" bIns="0" lIns="0" spcFirstLastPara="1" rIns="0" wrap="square" tIns="0">
            <a:spAutoFit/>
          </a:bodyPr>
          <a:lstStyle/>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Enhanced Investor Experience &amp; Retention – A dedicated VA can ensure faster response times, timely follow-ups, and personalized updates for investors, leading to stronger relationships and repeat investors.</a:t>
            </a:r>
            <a:endParaRPr/>
          </a:p>
          <a:p>
            <a:pPr indent="0" lvl="0" marL="0" marR="0" rtl="0" algn="ctr">
              <a:lnSpc>
                <a:spcPct val="139993"/>
              </a:lnSpc>
              <a:spcBef>
                <a:spcPts val="0"/>
              </a:spcBef>
              <a:spcAft>
                <a:spcPts val="0"/>
              </a:spcAft>
              <a:buNone/>
            </a:pPr>
            <a:r>
              <a:t/>
            </a:r>
            <a:endParaRPr sz="3263">
              <a:solidFill>
                <a:srgbClr val="054876"/>
              </a:solidFill>
              <a:latin typeface="Arial"/>
              <a:ea typeface="Arial"/>
              <a:cs typeface="Arial"/>
              <a:sym typeface="Arial"/>
            </a:endParaRPr>
          </a:p>
          <a:p>
            <a:pPr indent="0" lvl="0" marL="0" marR="0" rtl="0" algn="ctr">
              <a:lnSpc>
                <a:spcPct val="139993"/>
              </a:lnSpc>
              <a:spcBef>
                <a:spcPts val="0"/>
              </a:spcBef>
              <a:spcAft>
                <a:spcPts val="0"/>
              </a:spcAft>
              <a:buNone/>
            </a:pPr>
            <a:r>
              <a:t/>
            </a:r>
            <a:endParaRPr sz="3263">
              <a:solidFill>
                <a:srgbClr val="054876"/>
              </a:solidFill>
              <a:latin typeface="Arial"/>
              <a:ea typeface="Arial"/>
              <a:cs typeface="Arial"/>
              <a:sym typeface="Arial"/>
            </a:endParaRPr>
          </a:p>
        </p:txBody>
      </p:sp>
      <p:sp>
        <p:nvSpPr>
          <p:cNvPr id="342" name="Google Shape;342;p10"/>
          <p:cNvSpPr/>
          <p:nvPr/>
        </p:nvSpPr>
        <p:spPr>
          <a:xfrm>
            <a:off x="10560963" y="1656732"/>
            <a:ext cx="7258407" cy="72584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49999" r="0"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grpSp>
        <p:nvGrpSpPr>
          <p:cNvPr id="347" name="Google Shape;347;p11"/>
          <p:cNvGrpSpPr/>
          <p:nvPr/>
        </p:nvGrpSpPr>
        <p:grpSpPr>
          <a:xfrm>
            <a:off x="0" y="-144661"/>
            <a:ext cx="18288000" cy="1458232"/>
            <a:chOff x="0" y="-38100"/>
            <a:chExt cx="4816593" cy="384061"/>
          </a:xfrm>
        </p:grpSpPr>
        <p:sp>
          <p:nvSpPr>
            <p:cNvPr id="348" name="Google Shape;348;p11"/>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1"/>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0" name="Google Shape;350;p11"/>
          <p:cNvGrpSpPr/>
          <p:nvPr/>
        </p:nvGrpSpPr>
        <p:grpSpPr>
          <a:xfrm>
            <a:off x="0" y="9113639"/>
            <a:ext cx="18288000" cy="1173361"/>
            <a:chOff x="0" y="-38100"/>
            <a:chExt cx="4816593" cy="309033"/>
          </a:xfrm>
        </p:grpSpPr>
        <p:sp>
          <p:nvSpPr>
            <p:cNvPr id="351" name="Google Shape;351;p1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11"/>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3" name="Google Shape;353;p11"/>
          <p:cNvGrpSpPr/>
          <p:nvPr/>
        </p:nvGrpSpPr>
        <p:grpSpPr>
          <a:xfrm>
            <a:off x="468630" y="9627989"/>
            <a:ext cx="17350740" cy="659011"/>
            <a:chOff x="0" y="-38100"/>
            <a:chExt cx="4569742" cy="173567"/>
          </a:xfrm>
        </p:grpSpPr>
        <p:sp>
          <p:nvSpPr>
            <p:cNvPr id="354" name="Google Shape;354;p11"/>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1"/>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6" name="Google Shape;356;p11"/>
          <p:cNvGrpSpPr/>
          <p:nvPr/>
        </p:nvGrpSpPr>
        <p:grpSpPr>
          <a:xfrm>
            <a:off x="468630" y="9365099"/>
            <a:ext cx="17350740" cy="670441"/>
            <a:chOff x="0" y="-38100"/>
            <a:chExt cx="4569742" cy="176577"/>
          </a:xfrm>
        </p:grpSpPr>
        <p:sp>
          <p:nvSpPr>
            <p:cNvPr id="357" name="Google Shape;357;p11"/>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1"/>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9" name="Google Shape;359;p11"/>
          <p:cNvSpPr txBox="1"/>
          <p:nvPr/>
        </p:nvSpPr>
        <p:spPr>
          <a:xfrm>
            <a:off x="212531" y="1850046"/>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How Virtual Assistants Drive Syndication Success</a:t>
            </a:r>
            <a:endParaRPr/>
          </a:p>
        </p:txBody>
      </p:sp>
      <p:sp>
        <p:nvSpPr>
          <p:cNvPr id="360" name="Google Shape;360;p11"/>
          <p:cNvSpPr txBox="1"/>
          <p:nvPr/>
        </p:nvSpPr>
        <p:spPr>
          <a:xfrm>
            <a:off x="1206860" y="3708756"/>
            <a:ext cx="8331199" cy="4555784"/>
          </a:xfrm>
          <a:prstGeom prst="rect">
            <a:avLst/>
          </a:prstGeom>
          <a:noFill/>
          <a:ln>
            <a:noFill/>
          </a:ln>
        </p:spPr>
        <p:txBody>
          <a:bodyPr anchorCtr="0" anchor="t" bIns="0" lIns="0" spcFirstLastPara="1" rIns="0" wrap="square" tIns="0">
            <a:spAutoFit/>
          </a:bodyPr>
          <a:lstStyle/>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More Deal Flow – With VAs handling property research, outreach, and lead nurturing, syndicators can move faster on qualified opportunities, increasing their chances of closing deals.</a:t>
            </a:r>
            <a:endParaRPr/>
          </a:p>
          <a:p>
            <a:pPr indent="0" lvl="0" marL="0" marR="0" rtl="0" algn="ctr">
              <a:lnSpc>
                <a:spcPct val="139993"/>
              </a:lnSpc>
              <a:spcBef>
                <a:spcPts val="0"/>
              </a:spcBef>
              <a:spcAft>
                <a:spcPts val="0"/>
              </a:spcAft>
              <a:buNone/>
            </a:pPr>
            <a:r>
              <a:t/>
            </a:r>
            <a:endParaRPr sz="3263">
              <a:solidFill>
                <a:srgbClr val="054876"/>
              </a:solidFill>
              <a:latin typeface="Arial"/>
              <a:ea typeface="Arial"/>
              <a:cs typeface="Arial"/>
              <a:sym typeface="Arial"/>
            </a:endParaRPr>
          </a:p>
          <a:p>
            <a:pPr indent="0" lvl="0" marL="0" marR="0" rtl="0" algn="ctr">
              <a:lnSpc>
                <a:spcPct val="139993"/>
              </a:lnSpc>
              <a:spcBef>
                <a:spcPts val="0"/>
              </a:spcBef>
              <a:spcAft>
                <a:spcPts val="0"/>
              </a:spcAft>
              <a:buNone/>
            </a:pPr>
            <a:r>
              <a:t/>
            </a:r>
            <a:endParaRPr sz="3263">
              <a:solidFill>
                <a:srgbClr val="054876"/>
              </a:solidFill>
              <a:latin typeface="Arial"/>
              <a:ea typeface="Arial"/>
              <a:cs typeface="Arial"/>
              <a:sym typeface="Arial"/>
            </a:endParaRPr>
          </a:p>
        </p:txBody>
      </p:sp>
      <p:sp>
        <p:nvSpPr>
          <p:cNvPr id="361" name="Google Shape;361;p11"/>
          <p:cNvSpPr/>
          <p:nvPr/>
        </p:nvSpPr>
        <p:spPr>
          <a:xfrm>
            <a:off x="10560963" y="1656732"/>
            <a:ext cx="7258407" cy="72584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4998" r="-24998"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2" name="Google Shape;362;p11"/>
          <p:cNvGrpSpPr/>
          <p:nvPr/>
        </p:nvGrpSpPr>
        <p:grpSpPr>
          <a:xfrm>
            <a:off x="61640" y="9549800"/>
            <a:ext cx="18596518" cy="429240"/>
            <a:chOff x="0" y="-21947"/>
            <a:chExt cx="24795357" cy="572320"/>
          </a:xfrm>
        </p:grpSpPr>
        <p:sp>
          <p:nvSpPr>
            <p:cNvPr id="363" name="Google Shape;363;p11"/>
            <p:cNvSpPr txBox="1"/>
            <p:nvPr/>
          </p:nvSpPr>
          <p:spPr>
            <a:xfrm>
              <a:off x="0" y="-21947"/>
              <a:ext cx="24795357" cy="489839"/>
            </a:xfrm>
            <a:prstGeom prst="rect">
              <a:avLst/>
            </a:prstGeom>
            <a:noFill/>
            <a:ln>
              <a:noFill/>
            </a:ln>
          </p:spPr>
          <p:txBody>
            <a:bodyPr anchorCtr="0" anchor="t" bIns="0" lIns="0" spcFirstLastPara="1" rIns="0" wrap="square" tIns="0">
              <a:spAutoFit/>
            </a:bodyPr>
            <a:lstStyle/>
            <a:p>
              <a:pPr indent="0" lvl="0" marL="0" marR="0" rtl="0" algn="ctr">
                <a:lnSpc>
                  <a:spcPct val="151000"/>
                </a:lnSpc>
                <a:spcBef>
                  <a:spcPts val="0"/>
                </a:spcBef>
                <a:spcAft>
                  <a:spcPts val="0"/>
                </a:spcAft>
                <a:buNone/>
              </a:pPr>
              <a:r>
                <a:rPr lang="en-US" sz="2100">
                  <a:solidFill>
                    <a:srgbClr val="054876"/>
                  </a:solidFill>
                  <a:latin typeface="Arial"/>
                  <a:ea typeface="Arial"/>
                  <a:cs typeface="Arial"/>
                  <a:sym typeface="Arial"/>
                </a:rPr>
                <a:t>1-800-383-2965             support@realhelper.com           www.realhelper.com</a:t>
              </a:r>
              <a:endParaRPr/>
            </a:p>
          </p:txBody>
        </p:sp>
        <p:sp>
          <p:nvSpPr>
            <p:cNvPr id="364" name="Google Shape;364;p11"/>
            <p:cNvSpPr/>
            <p:nvPr/>
          </p:nvSpPr>
          <p:spPr>
            <a:xfrm>
              <a:off x="7949926" y="0"/>
              <a:ext cx="550373" cy="550373"/>
            </a:xfrm>
            <a:custGeom>
              <a:rect b="b" l="l" r="r" t="t"/>
              <a:pathLst>
                <a:path extrusionOk="0" h="550373" w="550373">
                  <a:moveTo>
                    <a:pt x="0" y="0"/>
                  </a:moveTo>
                  <a:lnTo>
                    <a:pt x="550373" y="0"/>
                  </a:lnTo>
                  <a:lnTo>
                    <a:pt x="550373" y="550373"/>
                  </a:lnTo>
                  <a:lnTo>
                    <a:pt x="0" y="55037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1"/>
            <p:cNvSpPr/>
            <p:nvPr/>
          </p:nvSpPr>
          <p:spPr>
            <a:xfrm>
              <a:off x="951484" y="0"/>
              <a:ext cx="538019" cy="538019"/>
            </a:xfrm>
            <a:custGeom>
              <a:rect b="b" l="l" r="r" t="t"/>
              <a:pathLst>
                <a:path extrusionOk="0" h="538019" w="538019">
                  <a:moveTo>
                    <a:pt x="0" y="0"/>
                  </a:moveTo>
                  <a:lnTo>
                    <a:pt x="538019" y="0"/>
                  </a:lnTo>
                  <a:lnTo>
                    <a:pt x="538019" y="538019"/>
                  </a:lnTo>
                  <a:lnTo>
                    <a:pt x="0" y="5380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11"/>
            <p:cNvSpPr/>
            <p:nvPr/>
          </p:nvSpPr>
          <p:spPr>
            <a:xfrm>
              <a:off x="17046836" y="14502"/>
              <a:ext cx="483616" cy="483616"/>
            </a:xfrm>
            <a:custGeom>
              <a:rect b="b" l="l" r="r" t="t"/>
              <a:pathLst>
                <a:path extrusionOk="0" h="483616" w="483616">
                  <a:moveTo>
                    <a:pt x="0" y="0"/>
                  </a:moveTo>
                  <a:lnTo>
                    <a:pt x="483616" y="0"/>
                  </a:lnTo>
                  <a:lnTo>
                    <a:pt x="483616" y="483616"/>
                  </a:lnTo>
                  <a:lnTo>
                    <a:pt x="0" y="48361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grpSp>
        <p:nvGrpSpPr>
          <p:cNvPr id="371" name="Google Shape;371;p12"/>
          <p:cNvGrpSpPr/>
          <p:nvPr/>
        </p:nvGrpSpPr>
        <p:grpSpPr>
          <a:xfrm>
            <a:off x="0" y="-144661"/>
            <a:ext cx="18288000" cy="1458232"/>
            <a:chOff x="0" y="-38100"/>
            <a:chExt cx="4816593" cy="384061"/>
          </a:xfrm>
        </p:grpSpPr>
        <p:sp>
          <p:nvSpPr>
            <p:cNvPr id="372" name="Google Shape;372;p12"/>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12"/>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4" name="Google Shape;374;p12"/>
          <p:cNvGrpSpPr/>
          <p:nvPr/>
        </p:nvGrpSpPr>
        <p:grpSpPr>
          <a:xfrm>
            <a:off x="0" y="9113639"/>
            <a:ext cx="18288000" cy="1173361"/>
            <a:chOff x="0" y="-38100"/>
            <a:chExt cx="4816593" cy="309033"/>
          </a:xfrm>
        </p:grpSpPr>
        <p:sp>
          <p:nvSpPr>
            <p:cNvPr id="375" name="Google Shape;375;p1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12"/>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7" name="Google Shape;377;p12"/>
          <p:cNvGrpSpPr/>
          <p:nvPr/>
        </p:nvGrpSpPr>
        <p:grpSpPr>
          <a:xfrm>
            <a:off x="468630" y="9627989"/>
            <a:ext cx="17350740" cy="659011"/>
            <a:chOff x="0" y="-38100"/>
            <a:chExt cx="4569742" cy="173567"/>
          </a:xfrm>
        </p:grpSpPr>
        <p:sp>
          <p:nvSpPr>
            <p:cNvPr id="378" name="Google Shape;378;p12"/>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2"/>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0" name="Google Shape;380;p12"/>
          <p:cNvGrpSpPr/>
          <p:nvPr/>
        </p:nvGrpSpPr>
        <p:grpSpPr>
          <a:xfrm>
            <a:off x="468630" y="9365099"/>
            <a:ext cx="17350740" cy="670441"/>
            <a:chOff x="0" y="-38100"/>
            <a:chExt cx="4569742" cy="176577"/>
          </a:xfrm>
        </p:grpSpPr>
        <p:sp>
          <p:nvSpPr>
            <p:cNvPr id="381" name="Google Shape;381;p12"/>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12"/>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3" name="Google Shape;383;p12"/>
          <p:cNvSpPr/>
          <p:nvPr/>
        </p:nvSpPr>
        <p:spPr>
          <a:xfrm>
            <a:off x="-142789" y="5617933"/>
            <a:ext cx="18573578" cy="3640367"/>
          </a:xfrm>
          <a:custGeom>
            <a:rect b="b" l="l" r="r" t="t"/>
            <a:pathLst>
              <a:path extrusionOk="0" h="563988" w="2877533">
                <a:moveTo>
                  <a:pt x="0" y="0"/>
                </a:moveTo>
                <a:lnTo>
                  <a:pt x="2877533" y="0"/>
                </a:lnTo>
                <a:lnTo>
                  <a:pt x="2877533" y="563988"/>
                </a:lnTo>
                <a:lnTo>
                  <a:pt x="0" y="563988"/>
                </a:lnTo>
                <a:close/>
              </a:path>
            </a:pathLst>
          </a:custGeom>
          <a:blipFill rotWithShape="1">
            <a:blip r:embed="rId3">
              <a:alphaModFix/>
            </a:blip>
            <a:stretch>
              <a:fillRect b="-120068" l="0" r="0" t="-1200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2"/>
          <p:cNvSpPr txBox="1"/>
          <p:nvPr/>
        </p:nvSpPr>
        <p:spPr>
          <a:xfrm>
            <a:off x="681422" y="2902072"/>
            <a:ext cx="17006569" cy="2363436"/>
          </a:xfrm>
          <a:prstGeom prst="rect">
            <a:avLst/>
          </a:prstGeom>
          <a:noFill/>
          <a:ln>
            <a:noFill/>
          </a:ln>
        </p:spPr>
        <p:txBody>
          <a:bodyPr anchorCtr="0" anchor="t" bIns="0" lIns="0" spcFirstLastPara="1" rIns="0" wrap="square" tIns="0">
            <a:spAutoFit/>
          </a:bodyPr>
          <a:lstStyle/>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Investor Relations – Manages investor communications, sends newsletters, and updates portals.</a:t>
            </a:r>
            <a:endParaRPr/>
          </a:p>
          <a:p>
            <a:pPr indent="0" lvl="0" marL="0" marR="0" rtl="0" algn="l">
              <a:lnSpc>
                <a:spcPct val="84615"/>
              </a:lnSpc>
              <a:spcBef>
                <a:spcPts val="0"/>
              </a:spcBef>
              <a:spcAft>
                <a:spcPts val="0"/>
              </a:spcAft>
              <a:buNone/>
            </a:pPr>
            <a:r>
              <a:t/>
            </a:r>
            <a:endParaRPr sz="3263">
              <a:solidFill>
                <a:srgbClr val="054876"/>
              </a:solidFill>
              <a:latin typeface="Arial"/>
              <a:ea typeface="Arial"/>
              <a:cs typeface="Arial"/>
              <a:sym typeface="Arial"/>
            </a:endParaRPr>
          </a:p>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Lead Generation – Scrapes data, identifies potential investors, and manages outreach</a:t>
            </a:r>
            <a:endParaRPr/>
          </a:p>
        </p:txBody>
      </p:sp>
      <p:sp>
        <p:nvSpPr>
          <p:cNvPr id="385" name="Google Shape;385;p12"/>
          <p:cNvSpPr txBox="1"/>
          <p:nvPr/>
        </p:nvSpPr>
        <p:spPr>
          <a:xfrm>
            <a:off x="384798" y="1756499"/>
            <a:ext cx="17518403" cy="749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Key Roles that a VA Can Fill in Real Estate Syndication</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grpSp>
        <p:nvGrpSpPr>
          <p:cNvPr id="390" name="Google Shape;390;p13"/>
          <p:cNvGrpSpPr/>
          <p:nvPr/>
        </p:nvGrpSpPr>
        <p:grpSpPr>
          <a:xfrm>
            <a:off x="0" y="-144661"/>
            <a:ext cx="18288000" cy="1458232"/>
            <a:chOff x="0" y="-38100"/>
            <a:chExt cx="4816593" cy="384061"/>
          </a:xfrm>
        </p:grpSpPr>
        <p:sp>
          <p:nvSpPr>
            <p:cNvPr id="391" name="Google Shape;391;p13"/>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3"/>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3" name="Google Shape;393;p13"/>
          <p:cNvGrpSpPr/>
          <p:nvPr/>
        </p:nvGrpSpPr>
        <p:grpSpPr>
          <a:xfrm>
            <a:off x="0" y="9113639"/>
            <a:ext cx="18288000" cy="1173361"/>
            <a:chOff x="0" y="-38100"/>
            <a:chExt cx="4816593" cy="309033"/>
          </a:xfrm>
        </p:grpSpPr>
        <p:sp>
          <p:nvSpPr>
            <p:cNvPr id="394" name="Google Shape;394;p1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13"/>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6" name="Google Shape;396;p13"/>
          <p:cNvGrpSpPr/>
          <p:nvPr/>
        </p:nvGrpSpPr>
        <p:grpSpPr>
          <a:xfrm>
            <a:off x="468630" y="9627989"/>
            <a:ext cx="17350740" cy="659011"/>
            <a:chOff x="0" y="-38100"/>
            <a:chExt cx="4569742" cy="173567"/>
          </a:xfrm>
        </p:grpSpPr>
        <p:sp>
          <p:nvSpPr>
            <p:cNvPr id="397" name="Google Shape;397;p13"/>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3"/>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9" name="Google Shape;399;p13"/>
          <p:cNvGrpSpPr/>
          <p:nvPr/>
        </p:nvGrpSpPr>
        <p:grpSpPr>
          <a:xfrm>
            <a:off x="468630" y="9365099"/>
            <a:ext cx="17350740" cy="670441"/>
            <a:chOff x="0" y="-38100"/>
            <a:chExt cx="4569742" cy="176577"/>
          </a:xfrm>
        </p:grpSpPr>
        <p:sp>
          <p:nvSpPr>
            <p:cNvPr id="400" name="Google Shape;400;p13"/>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13"/>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2" name="Google Shape;402;p13"/>
          <p:cNvSpPr/>
          <p:nvPr/>
        </p:nvSpPr>
        <p:spPr>
          <a:xfrm>
            <a:off x="-142789" y="5617933"/>
            <a:ext cx="18573578" cy="3640367"/>
          </a:xfrm>
          <a:custGeom>
            <a:rect b="b" l="l" r="r" t="t"/>
            <a:pathLst>
              <a:path extrusionOk="0" h="563988" w="2877533">
                <a:moveTo>
                  <a:pt x="0" y="0"/>
                </a:moveTo>
                <a:lnTo>
                  <a:pt x="2877533" y="0"/>
                </a:lnTo>
                <a:lnTo>
                  <a:pt x="2877533" y="563988"/>
                </a:lnTo>
                <a:lnTo>
                  <a:pt x="0" y="563988"/>
                </a:lnTo>
                <a:close/>
              </a:path>
            </a:pathLst>
          </a:custGeom>
          <a:blipFill rotWithShape="1">
            <a:blip r:embed="rId3">
              <a:alphaModFix/>
            </a:blip>
            <a:stretch>
              <a:fillRect b="-119959" l="0" r="0" t="-11995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13"/>
          <p:cNvSpPr txBox="1"/>
          <p:nvPr/>
        </p:nvSpPr>
        <p:spPr>
          <a:xfrm>
            <a:off x="681422" y="2902072"/>
            <a:ext cx="17006569" cy="2182461"/>
          </a:xfrm>
          <a:prstGeom prst="rect">
            <a:avLst/>
          </a:prstGeom>
          <a:noFill/>
          <a:ln>
            <a:noFill/>
          </a:ln>
        </p:spPr>
        <p:txBody>
          <a:bodyPr anchorCtr="0" anchor="t" bIns="0" lIns="0" spcFirstLastPara="1" rIns="0" wrap="square" tIns="0">
            <a:spAutoFit/>
          </a:bodyPr>
          <a:lstStyle/>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Market Research – Conducts property and market analysis, and compile reports</a:t>
            </a:r>
            <a:endParaRPr/>
          </a:p>
          <a:p>
            <a:pPr indent="0" lvl="0" marL="0" marR="0" rtl="0" algn="l">
              <a:lnSpc>
                <a:spcPct val="80876"/>
              </a:lnSpc>
              <a:spcBef>
                <a:spcPts val="0"/>
              </a:spcBef>
              <a:spcAft>
                <a:spcPts val="0"/>
              </a:spcAft>
              <a:buNone/>
            </a:pPr>
            <a:r>
              <a:t/>
            </a:r>
            <a:endParaRPr sz="3263">
              <a:solidFill>
                <a:srgbClr val="054876"/>
              </a:solidFill>
              <a:latin typeface="Arial"/>
              <a:ea typeface="Arial"/>
              <a:cs typeface="Arial"/>
              <a:sym typeface="Arial"/>
            </a:endParaRPr>
          </a:p>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Administrative – Handles emails, calendars, contacts, and CRM updates</a:t>
            </a:r>
            <a:endParaRPr/>
          </a:p>
          <a:p>
            <a:pPr indent="0" lvl="0" marL="0" marR="0" rtl="0" algn="l">
              <a:lnSpc>
                <a:spcPct val="80876"/>
              </a:lnSpc>
              <a:spcBef>
                <a:spcPts val="0"/>
              </a:spcBef>
              <a:spcAft>
                <a:spcPts val="0"/>
              </a:spcAft>
              <a:buNone/>
            </a:pPr>
            <a:r>
              <a:t/>
            </a:r>
            <a:endParaRPr sz="3263">
              <a:solidFill>
                <a:srgbClr val="054876"/>
              </a:solidFill>
              <a:latin typeface="Arial"/>
              <a:ea typeface="Arial"/>
              <a:cs typeface="Arial"/>
              <a:sym typeface="Arial"/>
            </a:endParaRPr>
          </a:p>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Social Media – Manages accounts, creates content, and runs ads</a:t>
            </a:r>
            <a:endParaRPr/>
          </a:p>
        </p:txBody>
      </p:sp>
      <p:sp>
        <p:nvSpPr>
          <p:cNvPr id="404" name="Google Shape;404;p13"/>
          <p:cNvSpPr txBox="1"/>
          <p:nvPr/>
        </p:nvSpPr>
        <p:spPr>
          <a:xfrm>
            <a:off x="384798" y="1756499"/>
            <a:ext cx="17518403" cy="749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Key Roles a VA Can Fill in Real Estate Syndication</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pSp>
        <p:nvGrpSpPr>
          <p:cNvPr id="409" name="Google Shape;409;p14"/>
          <p:cNvGrpSpPr/>
          <p:nvPr/>
        </p:nvGrpSpPr>
        <p:grpSpPr>
          <a:xfrm>
            <a:off x="0" y="-144661"/>
            <a:ext cx="18288000" cy="1458232"/>
            <a:chOff x="0" y="-38100"/>
            <a:chExt cx="4816593" cy="384061"/>
          </a:xfrm>
        </p:grpSpPr>
        <p:sp>
          <p:nvSpPr>
            <p:cNvPr id="410" name="Google Shape;410;p14"/>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14"/>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14"/>
          <p:cNvGrpSpPr/>
          <p:nvPr/>
        </p:nvGrpSpPr>
        <p:grpSpPr>
          <a:xfrm>
            <a:off x="0" y="9113639"/>
            <a:ext cx="18288000" cy="1173361"/>
            <a:chOff x="0" y="-38100"/>
            <a:chExt cx="4816593" cy="309033"/>
          </a:xfrm>
        </p:grpSpPr>
        <p:sp>
          <p:nvSpPr>
            <p:cNvPr id="413" name="Google Shape;413;p1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4"/>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14"/>
          <p:cNvGrpSpPr/>
          <p:nvPr/>
        </p:nvGrpSpPr>
        <p:grpSpPr>
          <a:xfrm>
            <a:off x="468630" y="9627989"/>
            <a:ext cx="17350740" cy="659011"/>
            <a:chOff x="0" y="-38100"/>
            <a:chExt cx="4569742" cy="173567"/>
          </a:xfrm>
        </p:grpSpPr>
        <p:sp>
          <p:nvSpPr>
            <p:cNvPr id="416" name="Google Shape;416;p14"/>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14"/>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8" name="Google Shape;418;p14"/>
          <p:cNvGrpSpPr/>
          <p:nvPr/>
        </p:nvGrpSpPr>
        <p:grpSpPr>
          <a:xfrm>
            <a:off x="468630" y="9365099"/>
            <a:ext cx="17350740" cy="670441"/>
            <a:chOff x="0" y="-38100"/>
            <a:chExt cx="4569742" cy="176577"/>
          </a:xfrm>
        </p:grpSpPr>
        <p:sp>
          <p:nvSpPr>
            <p:cNvPr id="419" name="Google Shape;419;p14"/>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14"/>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1" name="Google Shape;421;p14"/>
          <p:cNvSpPr txBox="1"/>
          <p:nvPr/>
        </p:nvSpPr>
        <p:spPr>
          <a:xfrm>
            <a:off x="61640" y="9533131"/>
            <a:ext cx="18596518" cy="384048"/>
          </a:xfrm>
          <a:prstGeom prst="rect">
            <a:avLst/>
          </a:prstGeom>
          <a:noFill/>
          <a:ln>
            <a:noFill/>
          </a:ln>
        </p:spPr>
        <p:txBody>
          <a:bodyPr anchorCtr="0" anchor="t" bIns="0" lIns="0" spcFirstLastPara="1" rIns="0" wrap="square" tIns="0">
            <a:spAutoFit/>
          </a:bodyPr>
          <a:lstStyle/>
          <a:p>
            <a:pPr indent="0" lvl="0" marL="0" marR="0" rtl="0" algn="ctr">
              <a:lnSpc>
                <a:spcPct val="176166"/>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4"/>
          <p:cNvSpPr/>
          <p:nvPr/>
        </p:nvSpPr>
        <p:spPr>
          <a:xfrm>
            <a:off x="-142789" y="5617933"/>
            <a:ext cx="18573578" cy="3640367"/>
          </a:xfrm>
          <a:custGeom>
            <a:rect b="b" l="l" r="r" t="t"/>
            <a:pathLst>
              <a:path extrusionOk="0" h="563988" w="2877533">
                <a:moveTo>
                  <a:pt x="0" y="0"/>
                </a:moveTo>
                <a:lnTo>
                  <a:pt x="2877533" y="0"/>
                </a:lnTo>
                <a:lnTo>
                  <a:pt x="2877533" y="563988"/>
                </a:lnTo>
                <a:lnTo>
                  <a:pt x="0" y="563988"/>
                </a:lnTo>
                <a:close/>
              </a:path>
            </a:pathLst>
          </a:custGeom>
          <a:blipFill rotWithShape="1">
            <a:blip r:embed="rId3">
              <a:alphaModFix/>
            </a:blip>
            <a:stretch>
              <a:fillRect b="-119959" l="0" r="0" t="-11995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14"/>
          <p:cNvSpPr txBox="1"/>
          <p:nvPr/>
        </p:nvSpPr>
        <p:spPr>
          <a:xfrm>
            <a:off x="681422" y="2814315"/>
            <a:ext cx="17006569" cy="2517868"/>
          </a:xfrm>
          <a:prstGeom prst="rect">
            <a:avLst/>
          </a:prstGeom>
          <a:noFill/>
          <a:ln>
            <a:noFill/>
          </a:ln>
        </p:spPr>
        <p:txBody>
          <a:bodyPr anchorCtr="0" anchor="t" bIns="0" lIns="0" spcFirstLastPara="1" rIns="0" wrap="square" tIns="0">
            <a:spAutoFit/>
          </a:bodyPr>
          <a:lstStyle/>
          <a:p>
            <a:pPr indent="0" lvl="0" marL="0" marR="0" rtl="0" algn="l">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Bookkeeping - Underwrites deals, tracks financials, reconciles transactions, and prepares reports</a:t>
            </a:r>
            <a:endParaRPr/>
          </a:p>
          <a:p>
            <a:pPr indent="0" lvl="0" marL="0" marR="0" rtl="0" algn="l">
              <a:lnSpc>
                <a:spcPct val="58443"/>
              </a:lnSpc>
              <a:spcBef>
                <a:spcPts val="0"/>
              </a:spcBef>
              <a:spcAft>
                <a:spcPts val="0"/>
              </a:spcAft>
              <a:buNone/>
            </a:pPr>
            <a:r>
              <a:t/>
            </a:r>
            <a:endParaRPr sz="3263">
              <a:solidFill>
                <a:srgbClr val="054876"/>
              </a:solidFill>
              <a:latin typeface="Arial"/>
              <a:ea typeface="Arial"/>
              <a:cs typeface="Arial"/>
              <a:sym typeface="Arial"/>
            </a:endParaRPr>
          </a:p>
          <a:p>
            <a:pPr indent="-352287" lvl="1" marL="704576" marR="0" rtl="0" algn="l">
              <a:lnSpc>
                <a:spcPct val="122004"/>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Property Management - Coordinates maintenance, tracks tenant inquiries, and schedules inspections</a:t>
            </a:r>
            <a:endParaRPr/>
          </a:p>
        </p:txBody>
      </p:sp>
      <p:sp>
        <p:nvSpPr>
          <p:cNvPr id="424" name="Google Shape;424;p14"/>
          <p:cNvSpPr txBox="1"/>
          <p:nvPr/>
        </p:nvSpPr>
        <p:spPr>
          <a:xfrm>
            <a:off x="384798" y="1756499"/>
            <a:ext cx="17518403" cy="749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Key Roles a VA Can Fill in Real Estate Syndication</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grpSp>
        <p:nvGrpSpPr>
          <p:cNvPr id="429" name="Google Shape;429;p15"/>
          <p:cNvGrpSpPr/>
          <p:nvPr/>
        </p:nvGrpSpPr>
        <p:grpSpPr>
          <a:xfrm>
            <a:off x="0" y="-144661"/>
            <a:ext cx="18288000" cy="1458232"/>
            <a:chOff x="0" y="-38100"/>
            <a:chExt cx="4816593" cy="384061"/>
          </a:xfrm>
        </p:grpSpPr>
        <p:sp>
          <p:nvSpPr>
            <p:cNvPr id="430" name="Google Shape;430;p15"/>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5"/>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2" name="Google Shape;432;p15"/>
          <p:cNvGrpSpPr/>
          <p:nvPr/>
        </p:nvGrpSpPr>
        <p:grpSpPr>
          <a:xfrm>
            <a:off x="0" y="9113639"/>
            <a:ext cx="18288000" cy="1173361"/>
            <a:chOff x="0" y="-38100"/>
            <a:chExt cx="4816593" cy="309033"/>
          </a:xfrm>
        </p:grpSpPr>
        <p:sp>
          <p:nvSpPr>
            <p:cNvPr id="433" name="Google Shape;433;p1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15"/>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5" name="Google Shape;435;p15"/>
          <p:cNvGrpSpPr/>
          <p:nvPr/>
        </p:nvGrpSpPr>
        <p:grpSpPr>
          <a:xfrm>
            <a:off x="468630" y="9627989"/>
            <a:ext cx="17350740" cy="659011"/>
            <a:chOff x="0" y="-38100"/>
            <a:chExt cx="4569742" cy="173567"/>
          </a:xfrm>
        </p:grpSpPr>
        <p:sp>
          <p:nvSpPr>
            <p:cNvPr id="436" name="Google Shape;436;p15"/>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15"/>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8" name="Google Shape;438;p15"/>
          <p:cNvGrpSpPr/>
          <p:nvPr/>
        </p:nvGrpSpPr>
        <p:grpSpPr>
          <a:xfrm>
            <a:off x="468630" y="9365099"/>
            <a:ext cx="17350740" cy="670441"/>
            <a:chOff x="0" y="-38100"/>
            <a:chExt cx="4569742" cy="176577"/>
          </a:xfrm>
        </p:grpSpPr>
        <p:sp>
          <p:nvSpPr>
            <p:cNvPr id="439" name="Google Shape;439;p15"/>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15"/>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1" name="Google Shape;441;p15"/>
          <p:cNvSpPr txBox="1"/>
          <p:nvPr/>
        </p:nvSpPr>
        <p:spPr>
          <a:xfrm>
            <a:off x="384798" y="1756499"/>
            <a:ext cx="17518403" cy="749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Real Estate Syndicators Who Leveraged VAs</a:t>
            </a:r>
            <a:endParaRPr/>
          </a:p>
        </p:txBody>
      </p:sp>
      <p:grpSp>
        <p:nvGrpSpPr>
          <p:cNvPr id="442" name="Google Shape;442;p15"/>
          <p:cNvGrpSpPr/>
          <p:nvPr/>
        </p:nvGrpSpPr>
        <p:grpSpPr>
          <a:xfrm>
            <a:off x="1092754" y="3958884"/>
            <a:ext cx="6794650" cy="3715270"/>
            <a:chOff x="0" y="-38100"/>
            <a:chExt cx="1789538" cy="978507"/>
          </a:xfrm>
        </p:grpSpPr>
        <p:sp>
          <p:nvSpPr>
            <p:cNvPr id="443" name="Google Shape;443;p15"/>
            <p:cNvSpPr/>
            <p:nvPr/>
          </p:nvSpPr>
          <p:spPr>
            <a:xfrm>
              <a:off x="0" y="0"/>
              <a:ext cx="1789537" cy="940407"/>
            </a:xfrm>
            <a:custGeom>
              <a:rect b="b" l="l" r="r" t="t"/>
              <a:pathLst>
                <a:path extrusionOk="0" h="940407" w="1789537">
                  <a:moveTo>
                    <a:pt x="0" y="0"/>
                  </a:moveTo>
                  <a:lnTo>
                    <a:pt x="1789537" y="0"/>
                  </a:lnTo>
                  <a:lnTo>
                    <a:pt x="1789537" y="940407"/>
                  </a:lnTo>
                  <a:lnTo>
                    <a:pt x="0" y="940407"/>
                  </a:lnTo>
                  <a:close/>
                </a:path>
              </a:pathLst>
            </a:custGeom>
            <a:solidFill>
              <a:srgbClr val="0273C0">
                <a:alpha val="29803"/>
              </a:srgbClr>
            </a:solidFill>
            <a:ln cap="sq" cmpd="sng" w="19050">
              <a:solidFill>
                <a:srgbClr val="000000">
                  <a:alpha val="29803"/>
                </a:srgbClr>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15"/>
            <p:cNvSpPr txBox="1"/>
            <p:nvPr/>
          </p:nvSpPr>
          <p:spPr>
            <a:xfrm>
              <a:off x="0" y="-38100"/>
              <a:ext cx="1789538" cy="9785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5" name="Google Shape;445;p15"/>
          <p:cNvGrpSpPr/>
          <p:nvPr/>
        </p:nvGrpSpPr>
        <p:grpSpPr>
          <a:xfrm>
            <a:off x="1092754" y="3183862"/>
            <a:ext cx="6794650" cy="976833"/>
            <a:chOff x="0" y="-38100"/>
            <a:chExt cx="1789538" cy="257273"/>
          </a:xfrm>
        </p:grpSpPr>
        <p:sp>
          <p:nvSpPr>
            <p:cNvPr id="446" name="Google Shape;446;p15"/>
            <p:cNvSpPr/>
            <p:nvPr/>
          </p:nvSpPr>
          <p:spPr>
            <a:xfrm>
              <a:off x="0" y="0"/>
              <a:ext cx="1789537" cy="219173"/>
            </a:xfrm>
            <a:custGeom>
              <a:rect b="b" l="l" r="r" t="t"/>
              <a:pathLst>
                <a:path extrusionOk="0" h="219173" w="1789537">
                  <a:moveTo>
                    <a:pt x="0" y="0"/>
                  </a:moveTo>
                  <a:lnTo>
                    <a:pt x="1789537" y="0"/>
                  </a:lnTo>
                  <a:lnTo>
                    <a:pt x="1789537" y="219173"/>
                  </a:lnTo>
                  <a:lnTo>
                    <a:pt x="0" y="219173"/>
                  </a:ln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15"/>
            <p:cNvSpPr txBox="1"/>
            <p:nvPr/>
          </p:nvSpPr>
          <p:spPr>
            <a:xfrm>
              <a:off x="0" y="-38100"/>
              <a:ext cx="1789538" cy="2572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p15"/>
          <p:cNvSpPr txBox="1"/>
          <p:nvPr/>
        </p:nvSpPr>
        <p:spPr>
          <a:xfrm>
            <a:off x="-4269123" y="3498864"/>
            <a:ext cx="17518403" cy="591820"/>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1" lang="en-US" sz="3999">
                <a:solidFill>
                  <a:srgbClr val="FFFFFF"/>
                </a:solidFill>
                <a:latin typeface="Arial"/>
                <a:ea typeface="Arial"/>
                <a:cs typeface="Arial"/>
                <a:sym typeface="Arial"/>
              </a:rPr>
              <a:t>Before</a:t>
            </a:r>
            <a:endParaRPr/>
          </a:p>
        </p:txBody>
      </p:sp>
      <p:sp>
        <p:nvSpPr>
          <p:cNvPr id="449" name="Google Shape;449;p15"/>
          <p:cNvSpPr txBox="1"/>
          <p:nvPr/>
        </p:nvSpPr>
        <p:spPr>
          <a:xfrm>
            <a:off x="1313308" y="4713909"/>
            <a:ext cx="6353543" cy="2349881"/>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lang="en-US" sz="3199">
                <a:solidFill>
                  <a:srgbClr val="054876"/>
                </a:solidFill>
                <a:latin typeface="Arial"/>
                <a:ea typeface="Arial"/>
                <a:cs typeface="Arial"/>
                <a:sym typeface="Arial"/>
              </a:rPr>
              <a:t>Some may struggle with investor follow-ups, are poorly organized, miss deals, or are caught up in the mundane tasks of day to day ops.</a:t>
            </a:r>
            <a:endParaRPr/>
          </a:p>
        </p:txBody>
      </p:sp>
      <p:grpSp>
        <p:nvGrpSpPr>
          <p:cNvPr id="450" name="Google Shape;450;p15"/>
          <p:cNvGrpSpPr/>
          <p:nvPr/>
        </p:nvGrpSpPr>
        <p:grpSpPr>
          <a:xfrm>
            <a:off x="10464650" y="3958884"/>
            <a:ext cx="6794650" cy="3715270"/>
            <a:chOff x="0" y="-38100"/>
            <a:chExt cx="1789538" cy="978507"/>
          </a:xfrm>
        </p:grpSpPr>
        <p:sp>
          <p:nvSpPr>
            <p:cNvPr id="451" name="Google Shape;451;p15"/>
            <p:cNvSpPr/>
            <p:nvPr/>
          </p:nvSpPr>
          <p:spPr>
            <a:xfrm>
              <a:off x="0" y="0"/>
              <a:ext cx="1789537" cy="940407"/>
            </a:xfrm>
            <a:custGeom>
              <a:rect b="b" l="l" r="r" t="t"/>
              <a:pathLst>
                <a:path extrusionOk="0" h="940407" w="1789537">
                  <a:moveTo>
                    <a:pt x="0" y="0"/>
                  </a:moveTo>
                  <a:lnTo>
                    <a:pt x="1789537" y="0"/>
                  </a:lnTo>
                  <a:lnTo>
                    <a:pt x="1789537" y="940407"/>
                  </a:lnTo>
                  <a:lnTo>
                    <a:pt x="0" y="940407"/>
                  </a:lnTo>
                  <a:close/>
                </a:path>
              </a:pathLst>
            </a:custGeom>
            <a:solidFill>
              <a:srgbClr val="0273C0">
                <a:alpha val="29803"/>
              </a:srgbClr>
            </a:solidFill>
            <a:ln cap="sq" cmpd="sng" w="19050">
              <a:solidFill>
                <a:srgbClr val="000000">
                  <a:alpha val="29803"/>
                </a:srgbClr>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15"/>
            <p:cNvSpPr txBox="1"/>
            <p:nvPr/>
          </p:nvSpPr>
          <p:spPr>
            <a:xfrm>
              <a:off x="0" y="-38100"/>
              <a:ext cx="1789538" cy="9785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3" name="Google Shape;453;p15"/>
          <p:cNvGrpSpPr/>
          <p:nvPr/>
        </p:nvGrpSpPr>
        <p:grpSpPr>
          <a:xfrm>
            <a:off x="10464650" y="3183862"/>
            <a:ext cx="6794650" cy="976833"/>
            <a:chOff x="0" y="-38100"/>
            <a:chExt cx="1789538" cy="257273"/>
          </a:xfrm>
        </p:grpSpPr>
        <p:sp>
          <p:nvSpPr>
            <p:cNvPr id="454" name="Google Shape;454;p15"/>
            <p:cNvSpPr/>
            <p:nvPr/>
          </p:nvSpPr>
          <p:spPr>
            <a:xfrm>
              <a:off x="0" y="0"/>
              <a:ext cx="1789537" cy="219173"/>
            </a:xfrm>
            <a:custGeom>
              <a:rect b="b" l="l" r="r" t="t"/>
              <a:pathLst>
                <a:path extrusionOk="0" h="219173" w="1789537">
                  <a:moveTo>
                    <a:pt x="0" y="0"/>
                  </a:moveTo>
                  <a:lnTo>
                    <a:pt x="1789537" y="0"/>
                  </a:lnTo>
                  <a:lnTo>
                    <a:pt x="1789537" y="219173"/>
                  </a:lnTo>
                  <a:lnTo>
                    <a:pt x="0" y="219173"/>
                  </a:ln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15"/>
            <p:cNvSpPr txBox="1"/>
            <p:nvPr/>
          </p:nvSpPr>
          <p:spPr>
            <a:xfrm>
              <a:off x="0" y="-38100"/>
              <a:ext cx="1789538" cy="2572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6" name="Google Shape;456;p15"/>
          <p:cNvSpPr txBox="1"/>
          <p:nvPr/>
        </p:nvSpPr>
        <p:spPr>
          <a:xfrm>
            <a:off x="5102773" y="3527439"/>
            <a:ext cx="17518403" cy="591820"/>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1" lang="en-US" sz="3999">
                <a:solidFill>
                  <a:srgbClr val="FFFFFF"/>
                </a:solidFill>
                <a:latin typeface="Arial"/>
                <a:ea typeface="Arial"/>
                <a:cs typeface="Arial"/>
                <a:sym typeface="Arial"/>
              </a:rPr>
              <a:t>After</a:t>
            </a:r>
            <a:endParaRPr/>
          </a:p>
        </p:txBody>
      </p:sp>
      <p:sp>
        <p:nvSpPr>
          <p:cNvPr id="457" name="Google Shape;457;p15"/>
          <p:cNvSpPr txBox="1"/>
          <p:nvPr/>
        </p:nvSpPr>
        <p:spPr>
          <a:xfrm>
            <a:off x="10685203" y="4713909"/>
            <a:ext cx="6353543" cy="1883156"/>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lang="en-US" sz="3199">
                <a:solidFill>
                  <a:srgbClr val="054876"/>
                </a:solidFill>
                <a:latin typeface="Arial"/>
                <a:ea typeface="Arial"/>
                <a:cs typeface="Arial"/>
                <a:sym typeface="Arial"/>
              </a:rPr>
              <a:t>Created systems to delegate admin tasks, focus on your superpower, and increase deal flow.</a:t>
            </a:r>
            <a:endParaRPr/>
          </a:p>
        </p:txBody>
      </p:sp>
      <p:cxnSp>
        <p:nvCxnSpPr>
          <p:cNvPr id="458" name="Google Shape;458;p15"/>
          <p:cNvCxnSpPr/>
          <p:nvPr/>
        </p:nvCxnSpPr>
        <p:spPr>
          <a:xfrm>
            <a:off x="8341570" y="5936475"/>
            <a:ext cx="1604860" cy="0"/>
          </a:xfrm>
          <a:prstGeom prst="straightConnector1">
            <a:avLst/>
          </a:prstGeom>
          <a:noFill/>
          <a:ln cap="flat" cmpd="sng" w="95250">
            <a:solidFill>
              <a:srgbClr val="000000"/>
            </a:solidFill>
            <a:prstDash val="solid"/>
            <a:round/>
            <a:headEnd len="sm" w="sm" type="none"/>
            <a:tailEnd len="med" w="med" type="triangle"/>
          </a:ln>
        </p:spPr>
      </p:cxnSp>
      <p:sp>
        <p:nvSpPr>
          <p:cNvPr id="459" name="Google Shape;459;p15"/>
          <p:cNvSpPr txBox="1"/>
          <p:nvPr/>
        </p:nvSpPr>
        <p:spPr>
          <a:xfrm>
            <a:off x="384798" y="8293279"/>
            <a:ext cx="17518403" cy="601345"/>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lang="en-US" sz="3999">
                <a:solidFill>
                  <a:srgbClr val="054876"/>
                </a:solidFill>
                <a:latin typeface="Arial"/>
                <a:ea typeface="Arial"/>
                <a:cs typeface="Arial"/>
                <a:sym typeface="Arial"/>
              </a:rPr>
              <a:t>Result: Increased efficiency, happier investors, and revenue growth.</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grpSp>
        <p:nvGrpSpPr>
          <p:cNvPr id="464" name="Google Shape;464;p16"/>
          <p:cNvGrpSpPr/>
          <p:nvPr/>
        </p:nvGrpSpPr>
        <p:grpSpPr>
          <a:xfrm>
            <a:off x="0" y="-144661"/>
            <a:ext cx="18288000" cy="1458232"/>
            <a:chOff x="0" y="-38100"/>
            <a:chExt cx="4816593" cy="384061"/>
          </a:xfrm>
        </p:grpSpPr>
        <p:sp>
          <p:nvSpPr>
            <p:cNvPr id="465" name="Google Shape;465;p16"/>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16"/>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7" name="Google Shape;467;p16"/>
          <p:cNvGrpSpPr/>
          <p:nvPr/>
        </p:nvGrpSpPr>
        <p:grpSpPr>
          <a:xfrm>
            <a:off x="0" y="9113639"/>
            <a:ext cx="18288000" cy="1173361"/>
            <a:chOff x="0" y="-38100"/>
            <a:chExt cx="4816593" cy="309033"/>
          </a:xfrm>
        </p:grpSpPr>
        <p:sp>
          <p:nvSpPr>
            <p:cNvPr id="468" name="Google Shape;468;p16"/>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16"/>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0" name="Google Shape;470;p16"/>
          <p:cNvGrpSpPr/>
          <p:nvPr/>
        </p:nvGrpSpPr>
        <p:grpSpPr>
          <a:xfrm>
            <a:off x="468630" y="9627989"/>
            <a:ext cx="17350740" cy="659011"/>
            <a:chOff x="0" y="-38100"/>
            <a:chExt cx="4569742" cy="173567"/>
          </a:xfrm>
        </p:grpSpPr>
        <p:sp>
          <p:nvSpPr>
            <p:cNvPr id="471" name="Google Shape;471;p16"/>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16"/>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3" name="Google Shape;473;p16"/>
          <p:cNvGrpSpPr/>
          <p:nvPr/>
        </p:nvGrpSpPr>
        <p:grpSpPr>
          <a:xfrm>
            <a:off x="468630" y="9365099"/>
            <a:ext cx="17350740" cy="670441"/>
            <a:chOff x="0" y="-38100"/>
            <a:chExt cx="4569742" cy="176577"/>
          </a:xfrm>
        </p:grpSpPr>
        <p:sp>
          <p:nvSpPr>
            <p:cNvPr id="474" name="Google Shape;474;p16"/>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16"/>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6" name="Google Shape;476;p16"/>
          <p:cNvSpPr/>
          <p:nvPr/>
        </p:nvSpPr>
        <p:spPr>
          <a:xfrm>
            <a:off x="493650" y="1974043"/>
            <a:ext cx="8115300" cy="5633436"/>
          </a:xfrm>
          <a:custGeom>
            <a:rect b="b" l="l" r="r" t="t"/>
            <a:pathLst>
              <a:path extrusionOk="0" h="5633436" w="8115300">
                <a:moveTo>
                  <a:pt x="0" y="0"/>
                </a:moveTo>
                <a:lnTo>
                  <a:pt x="8115300" y="0"/>
                </a:lnTo>
                <a:lnTo>
                  <a:pt x="8115300" y="5633436"/>
                </a:lnTo>
                <a:lnTo>
                  <a:pt x="0" y="563343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16"/>
          <p:cNvSpPr/>
          <p:nvPr/>
        </p:nvSpPr>
        <p:spPr>
          <a:xfrm>
            <a:off x="9814324" y="1724516"/>
            <a:ext cx="8005046" cy="6311893"/>
          </a:xfrm>
          <a:custGeom>
            <a:rect b="b" l="l" r="r" t="t"/>
            <a:pathLst>
              <a:path extrusionOk="0" h="6311893" w="8005046">
                <a:moveTo>
                  <a:pt x="0" y="0"/>
                </a:moveTo>
                <a:lnTo>
                  <a:pt x="8005046" y="0"/>
                </a:lnTo>
                <a:lnTo>
                  <a:pt x="8005046" y="6311893"/>
                </a:lnTo>
                <a:lnTo>
                  <a:pt x="0" y="631189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8" name="Google Shape;478;p16"/>
          <p:cNvGrpSpPr/>
          <p:nvPr/>
        </p:nvGrpSpPr>
        <p:grpSpPr>
          <a:xfrm>
            <a:off x="8608950" y="1176099"/>
            <a:ext cx="3086100" cy="2366761"/>
            <a:chOff x="0" y="-38100"/>
            <a:chExt cx="812800" cy="623344"/>
          </a:xfrm>
        </p:grpSpPr>
        <p:sp>
          <p:nvSpPr>
            <p:cNvPr id="479" name="Google Shape;479;p16"/>
            <p:cNvSpPr/>
            <p:nvPr/>
          </p:nvSpPr>
          <p:spPr>
            <a:xfrm>
              <a:off x="0" y="0"/>
              <a:ext cx="812800" cy="585244"/>
            </a:xfrm>
            <a:custGeom>
              <a:rect b="b" l="l" r="r" t="t"/>
              <a:pathLst>
                <a:path extrusionOk="0" h="585244" w="812800">
                  <a:moveTo>
                    <a:pt x="0" y="0"/>
                  </a:moveTo>
                  <a:lnTo>
                    <a:pt x="812800" y="0"/>
                  </a:lnTo>
                  <a:lnTo>
                    <a:pt x="812800" y="585244"/>
                  </a:lnTo>
                  <a:lnTo>
                    <a:pt x="0" y="585244"/>
                  </a:ln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16"/>
            <p:cNvSpPr txBox="1"/>
            <p:nvPr/>
          </p:nvSpPr>
          <p:spPr>
            <a:xfrm>
              <a:off x="0" y="-38100"/>
              <a:ext cx="812800" cy="6233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1" name="Google Shape;481;p16"/>
          <p:cNvSpPr txBox="1"/>
          <p:nvPr/>
        </p:nvSpPr>
        <p:spPr>
          <a:xfrm>
            <a:off x="384798" y="7817029"/>
            <a:ext cx="17518500" cy="2043600"/>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lang="en-US" sz="3999">
                <a:solidFill>
                  <a:srgbClr val="054876"/>
                </a:solidFill>
                <a:latin typeface="Arial"/>
                <a:ea typeface="Arial"/>
                <a:cs typeface="Arial"/>
                <a:sym typeface="Arial"/>
              </a:rPr>
              <a:t>Leveraging Virtual Assistants in your business helps you </a:t>
            </a:r>
            <a:endParaRPr/>
          </a:p>
          <a:p>
            <a:pPr indent="0" lvl="0" marL="0" marR="0" rtl="0" algn="ctr">
              <a:lnSpc>
                <a:spcPct val="116004"/>
              </a:lnSpc>
              <a:spcBef>
                <a:spcPts val="0"/>
              </a:spcBef>
              <a:spcAft>
                <a:spcPts val="0"/>
              </a:spcAft>
              <a:buNone/>
            </a:pPr>
            <a:r>
              <a:rPr lang="en-US" sz="3999">
                <a:solidFill>
                  <a:srgbClr val="054876"/>
                </a:solidFill>
                <a:latin typeface="Arial"/>
                <a:ea typeface="Arial"/>
                <a:cs typeface="Arial"/>
                <a:sym typeface="Arial"/>
              </a:rPr>
              <a:t>complete a disproportionate amount of tasks.</a:t>
            </a:r>
            <a:endParaRPr/>
          </a:p>
          <a:p>
            <a:pPr indent="0" lvl="0" marL="0" marR="0" rtl="0" algn="ctr">
              <a:lnSpc>
                <a:spcPct val="116004"/>
              </a:lnSpc>
              <a:spcBef>
                <a:spcPts val="0"/>
              </a:spcBef>
              <a:spcAft>
                <a:spcPts val="0"/>
              </a:spcAft>
              <a:buNone/>
            </a:pPr>
            <a:r>
              <a:t/>
            </a:r>
            <a:endParaRPr sz="3999">
              <a:solidFill>
                <a:srgbClr val="054876"/>
              </a:solidFill>
              <a:latin typeface="Arial"/>
              <a:ea typeface="Arial"/>
              <a:cs typeface="Arial"/>
              <a:sym typeface="Arial"/>
            </a:endParaRPr>
          </a:p>
        </p:txBody>
      </p:sp>
      <p:grpSp>
        <p:nvGrpSpPr>
          <p:cNvPr id="482" name="Google Shape;482;p16"/>
          <p:cNvGrpSpPr/>
          <p:nvPr/>
        </p:nvGrpSpPr>
        <p:grpSpPr>
          <a:xfrm>
            <a:off x="10152000" y="1176099"/>
            <a:ext cx="3086100" cy="1646761"/>
            <a:chOff x="0" y="-38100"/>
            <a:chExt cx="812800" cy="433715"/>
          </a:xfrm>
        </p:grpSpPr>
        <p:sp>
          <p:nvSpPr>
            <p:cNvPr id="483" name="Google Shape;483;p16"/>
            <p:cNvSpPr/>
            <p:nvPr/>
          </p:nvSpPr>
          <p:spPr>
            <a:xfrm>
              <a:off x="0" y="0"/>
              <a:ext cx="812800" cy="395615"/>
            </a:xfrm>
            <a:custGeom>
              <a:rect b="b" l="l" r="r" t="t"/>
              <a:pathLst>
                <a:path extrusionOk="0" h="395615" w="812800">
                  <a:moveTo>
                    <a:pt x="0" y="0"/>
                  </a:moveTo>
                  <a:lnTo>
                    <a:pt x="812800" y="0"/>
                  </a:lnTo>
                  <a:lnTo>
                    <a:pt x="812800" y="395615"/>
                  </a:lnTo>
                  <a:lnTo>
                    <a:pt x="0" y="395615"/>
                  </a:ln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16"/>
            <p:cNvSpPr txBox="1"/>
            <p:nvPr/>
          </p:nvSpPr>
          <p:spPr>
            <a:xfrm>
              <a:off x="0" y="-38100"/>
              <a:ext cx="812800" cy="4337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grpSp>
        <p:nvGrpSpPr>
          <p:cNvPr id="489" name="Google Shape;489;p17"/>
          <p:cNvGrpSpPr/>
          <p:nvPr/>
        </p:nvGrpSpPr>
        <p:grpSpPr>
          <a:xfrm>
            <a:off x="0" y="-144661"/>
            <a:ext cx="18288000" cy="1458232"/>
            <a:chOff x="0" y="-38100"/>
            <a:chExt cx="4816593" cy="384061"/>
          </a:xfrm>
        </p:grpSpPr>
        <p:sp>
          <p:nvSpPr>
            <p:cNvPr id="490" name="Google Shape;490;p17"/>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17"/>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2" name="Google Shape;492;p17"/>
          <p:cNvGrpSpPr/>
          <p:nvPr/>
        </p:nvGrpSpPr>
        <p:grpSpPr>
          <a:xfrm>
            <a:off x="0" y="9113639"/>
            <a:ext cx="18288000" cy="1173361"/>
            <a:chOff x="0" y="-38100"/>
            <a:chExt cx="4816593" cy="309033"/>
          </a:xfrm>
        </p:grpSpPr>
        <p:sp>
          <p:nvSpPr>
            <p:cNvPr id="493" name="Google Shape;493;p1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17"/>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5" name="Google Shape;495;p17"/>
          <p:cNvGrpSpPr/>
          <p:nvPr/>
        </p:nvGrpSpPr>
        <p:grpSpPr>
          <a:xfrm>
            <a:off x="468630" y="9627989"/>
            <a:ext cx="17350740" cy="659011"/>
            <a:chOff x="0" y="-38100"/>
            <a:chExt cx="4569742" cy="173567"/>
          </a:xfrm>
        </p:grpSpPr>
        <p:sp>
          <p:nvSpPr>
            <p:cNvPr id="496" name="Google Shape;496;p17"/>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7"/>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8" name="Google Shape;498;p17"/>
          <p:cNvGrpSpPr/>
          <p:nvPr/>
        </p:nvGrpSpPr>
        <p:grpSpPr>
          <a:xfrm>
            <a:off x="468630" y="9365099"/>
            <a:ext cx="17350740" cy="670441"/>
            <a:chOff x="0" y="-38100"/>
            <a:chExt cx="4569742" cy="176577"/>
          </a:xfrm>
        </p:grpSpPr>
        <p:sp>
          <p:nvSpPr>
            <p:cNvPr id="499" name="Google Shape;499;p17"/>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17"/>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1" name="Google Shape;501;p17"/>
          <p:cNvGrpSpPr/>
          <p:nvPr/>
        </p:nvGrpSpPr>
        <p:grpSpPr>
          <a:xfrm>
            <a:off x="1069523" y="3675327"/>
            <a:ext cx="16139277" cy="1521817"/>
            <a:chOff x="0" y="0"/>
            <a:chExt cx="21519036" cy="2029089"/>
          </a:xfrm>
        </p:grpSpPr>
        <p:sp>
          <p:nvSpPr>
            <p:cNvPr id="502" name="Google Shape;502;p17"/>
            <p:cNvSpPr/>
            <p:nvPr/>
          </p:nvSpPr>
          <p:spPr>
            <a:xfrm>
              <a:off x="0" y="0"/>
              <a:ext cx="2029089" cy="2029089"/>
            </a:xfrm>
            <a:custGeom>
              <a:rect b="b" l="l" r="r" t="t"/>
              <a:pathLst>
                <a:path extrusionOk="0" h="2029089" w="2029089">
                  <a:moveTo>
                    <a:pt x="0" y="0"/>
                  </a:moveTo>
                  <a:lnTo>
                    <a:pt x="2029089" y="0"/>
                  </a:lnTo>
                  <a:lnTo>
                    <a:pt x="2029089" y="2029089"/>
                  </a:lnTo>
                  <a:lnTo>
                    <a:pt x="0" y="202908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17"/>
            <p:cNvSpPr/>
            <p:nvPr/>
          </p:nvSpPr>
          <p:spPr>
            <a:xfrm>
              <a:off x="4872487" y="0"/>
              <a:ext cx="2029089" cy="2029089"/>
            </a:xfrm>
            <a:custGeom>
              <a:rect b="b" l="l" r="r" t="t"/>
              <a:pathLst>
                <a:path extrusionOk="0" h="2029089" w="2029089">
                  <a:moveTo>
                    <a:pt x="0" y="0"/>
                  </a:moveTo>
                  <a:lnTo>
                    <a:pt x="2029089" y="0"/>
                  </a:lnTo>
                  <a:lnTo>
                    <a:pt x="2029089" y="2029089"/>
                  </a:lnTo>
                  <a:lnTo>
                    <a:pt x="0" y="20290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17"/>
            <p:cNvSpPr/>
            <p:nvPr/>
          </p:nvSpPr>
          <p:spPr>
            <a:xfrm>
              <a:off x="14617460" y="0"/>
              <a:ext cx="2029089" cy="2029089"/>
            </a:xfrm>
            <a:custGeom>
              <a:rect b="b" l="l" r="r" t="t"/>
              <a:pathLst>
                <a:path extrusionOk="0" h="2029089" w="2029089">
                  <a:moveTo>
                    <a:pt x="0" y="0"/>
                  </a:moveTo>
                  <a:lnTo>
                    <a:pt x="2029090" y="0"/>
                  </a:lnTo>
                  <a:lnTo>
                    <a:pt x="2029090" y="2029089"/>
                  </a:lnTo>
                  <a:lnTo>
                    <a:pt x="0" y="20290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17"/>
            <p:cNvSpPr/>
            <p:nvPr/>
          </p:nvSpPr>
          <p:spPr>
            <a:xfrm>
              <a:off x="9744973" y="0"/>
              <a:ext cx="2029089" cy="2029089"/>
            </a:xfrm>
            <a:custGeom>
              <a:rect b="b" l="l" r="r" t="t"/>
              <a:pathLst>
                <a:path extrusionOk="0" h="2029089" w="2029089">
                  <a:moveTo>
                    <a:pt x="0" y="0"/>
                  </a:moveTo>
                  <a:lnTo>
                    <a:pt x="2029090" y="0"/>
                  </a:lnTo>
                  <a:lnTo>
                    <a:pt x="2029090" y="2029089"/>
                  </a:lnTo>
                  <a:lnTo>
                    <a:pt x="0" y="202908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17"/>
            <p:cNvSpPr/>
            <p:nvPr/>
          </p:nvSpPr>
          <p:spPr>
            <a:xfrm>
              <a:off x="19489947" y="0"/>
              <a:ext cx="2029089" cy="2029089"/>
            </a:xfrm>
            <a:custGeom>
              <a:rect b="b" l="l" r="r" t="t"/>
              <a:pathLst>
                <a:path extrusionOk="0" h="2029089" w="2029089">
                  <a:moveTo>
                    <a:pt x="0" y="0"/>
                  </a:moveTo>
                  <a:lnTo>
                    <a:pt x="2029089" y="0"/>
                  </a:lnTo>
                  <a:lnTo>
                    <a:pt x="2029089" y="2029089"/>
                  </a:lnTo>
                  <a:lnTo>
                    <a:pt x="0" y="20290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7"/>
            <p:cNvSpPr/>
            <p:nvPr/>
          </p:nvSpPr>
          <p:spPr>
            <a:xfrm>
              <a:off x="2421338" y="823127"/>
              <a:ext cx="1914177" cy="382835"/>
            </a:xfrm>
            <a:custGeom>
              <a:rect b="b" l="l" r="r" t="t"/>
              <a:pathLst>
                <a:path extrusionOk="0" h="382835" w="1914177">
                  <a:moveTo>
                    <a:pt x="0" y="0"/>
                  </a:moveTo>
                  <a:lnTo>
                    <a:pt x="1914178" y="0"/>
                  </a:lnTo>
                  <a:lnTo>
                    <a:pt x="1914178" y="382835"/>
                  </a:lnTo>
                  <a:lnTo>
                    <a:pt x="0" y="3828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17"/>
            <p:cNvSpPr/>
            <p:nvPr/>
          </p:nvSpPr>
          <p:spPr>
            <a:xfrm>
              <a:off x="7337716" y="823127"/>
              <a:ext cx="1914177" cy="382835"/>
            </a:xfrm>
            <a:custGeom>
              <a:rect b="b" l="l" r="r" t="t"/>
              <a:pathLst>
                <a:path extrusionOk="0" h="382835" w="1914177">
                  <a:moveTo>
                    <a:pt x="0" y="0"/>
                  </a:moveTo>
                  <a:lnTo>
                    <a:pt x="1914178" y="0"/>
                  </a:lnTo>
                  <a:lnTo>
                    <a:pt x="1914178" y="382835"/>
                  </a:lnTo>
                  <a:lnTo>
                    <a:pt x="0" y="3828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17"/>
            <p:cNvSpPr/>
            <p:nvPr/>
          </p:nvSpPr>
          <p:spPr>
            <a:xfrm>
              <a:off x="12254094" y="823127"/>
              <a:ext cx="1914177" cy="382835"/>
            </a:xfrm>
            <a:custGeom>
              <a:rect b="b" l="l" r="r" t="t"/>
              <a:pathLst>
                <a:path extrusionOk="0" h="382835" w="1914177">
                  <a:moveTo>
                    <a:pt x="0" y="0"/>
                  </a:moveTo>
                  <a:lnTo>
                    <a:pt x="1914177" y="0"/>
                  </a:lnTo>
                  <a:lnTo>
                    <a:pt x="1914177" y="382835"/>
                  </a:lnTo>
                  <a:lnTo>
                    <a:pt x="0" y="3828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17"/>
            <p:cNvSpPr/>
            <p:nvPr/>
          </p:nvSpPr>
          <p:spPr>
            <a:xfrm>
              <a:off x="17170471" y="823127"/>
              <a:ext cx="1914177" cy="382835"/>
            </a:xfrm>
            <a:custGeom>
              <a:rect b="b" l="l" r="r" t="t"/>
              <a:pathLst>
                <a:path extrusionOk="0" h="382835" w="1914177">
                  <a:moveTo>
                    <a:pt x="0" y="0"/>
                  </a:moveTo>
                  <a:lnTo>
                    <a:pt x="1914178" y="0"/>
                  </a:lnTo>
                  <a:lnTo>
                    <a:pt x="1914178" y="382835"/>
                  </a:lnTo>
                  <a:lnTo>
                    <a:pt x="0" y="3828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17"/>
            <p:cNvSpPr/>
            <p:nvPr/>
          </p:nvSpPr>
          <p:spPr>
            <a:xfrm>
              <a:off x="403669" y="405960"/>
              <a:ext cx="1221752" cy="1217170"/>
            </a:xfrm>
            <a:custGeom>
              <a:rect b="b" l="l" r="r" t="t"/>
              <a:pathLst>
                <a:path extrusionOk="0" h="1217170" w="1221752">
                  <a:moveTo>
                    <a:pt x="0" y="0"/>
                  </a:moveTo>
                  <a:lnTo>
                    <a:pt x="1221751" y="0"/>
                  </a:lnTo>
                  <a:lnTo>
                    <a:pt x="1221751" y="1217170"/>
                  </a:lnTo>
                  <a:lnTo>
                    <a:pt x="0" y="12171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17"/>
            <p:cNvSpPr/>
            <p:nvPr/>
          </p:nvSpPr>
          <p:spPr>
            <a:xfrm>
              <a:off x="5391418" y="405960"/>
              <a:ext cx="1118275" cy="1217170"/>
            </a:xfrm>
            <a:custGeom>
              <a:rect b="b" l="l" r="r" t="t"/>
              <a:pathLst>
                <a:path extrusionOk="0" h="1217170" w="1118275">
                  <a:moveTo>
                    <a:pt x="0" y="0"/>
                  </a:moveTo>
                  <a:lnTo>
                    <a:pt x="1118275" y="0"/>
                  </a:lnTo>
                  <a:lnTo>
                    <a:pt x="1118275" y="1217170"/>
                  </a:lnTo>
                  <a:lnTo>
                    <a:pt x="0" y="121717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17"/>
            <p:cNvSpPr/>
            <p:nvPr/>
          </p:nvSpPr>
          <p:spPr>
            <a:xfrm>
              <a:off x="10198920" y="405960"/>
              <a:ext cx="1303529" cy="1217170"/>
            </a:xfrm>
            <a:custGeom>
              <a:rect b="b" l="l" r="r" t="t"/>
              <a:pathLst>
                <a:path extrusionOk="0" h="1217170" w="1303529">
                  <a:moveTo>
                    <a:pt x="0" y="0"/>
                  </a:moveTo>
                  <a:lnTo>
                    <a:pt x="1303529" y="0"/>
                  </a:lnTo>
                  <a:lnTo>
                    <a:pt x="1303529" y="1217170"/>
                  </a:lnTo>
                  <a:lnTo>
                    <a:pt x="0" y="121717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17"/>
            <p:cNvSpPr/>
            <p:nvPr/>
          </p:nvSpPr>
          <p:spPr>
            <a:xfrm>
              <a:off x="15007883" y="405960"/>
              <a:ext cx="1429862" cy="1217170"/>
            </a:xfrm>
            <a:custGeom>
              <a:rect b="b" l="l" r="r" t="t"/>
              <a:pathLst>
                <a:path extrusionOk="0" h="1217170" w="1429862">
                  <a:moveTo>
                    <a:pt x="0" y="0"/>
                  </a:moveTo>
                  <a:lnTo>
                    <a:pt x="1429862" y="0"/>
                  </a:lnTo>
                  <a:lnTo>
                    <a:pt x="1429862" y="1217170"/>
                  </a:lnTo>
                  <a:lnTo>
                    <a:pt x="0" y="1217170"/>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17"/>
            <p:cNvSpPr/>
            <p:nvPr/>
          </p:nvSpPr>
          <p:spPr>
            <a:xfrm>
              <a:off x="20064523" y="392325"/>
              <a:ext cx="902227" cy="1217170"/>
            </a:xfrm>
            <a:custGeom>
              <a:rect b="b" l="l" r="r" t="t"/>
              <a:pathLst>
                <a:path extrusionOk="0" h="1217170" w="902227">
                  <a:moveTo>
                    <a:pt x="0" y="0"/>
                  </a:moveTo>
                  <a:lnTo>
                    <a:pt x="902227" y="0"/>
                  </a:lnTo>
                  <a:lnTo>
                    <a:pt x="902227" y="1217170"/>
                  </a:lnTo>
                  <a:lnTo>
                    <a:pt x="0" y="121717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6" name="Google Shape;516;p17"/>
          <p:cNvSpPr txBox="1"/>
          <p:nvPr/>
        </p:nvSpPr>
        <p:spPr>
          <a:xfrm>
            <a:off x="384798" y="1756499"/>
            <a:ext cx="17518403" cy="749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Hiring a VA: A Step-by-Step Guide</a:t>
            </a:r>
            <a:endParaRPr/>
          </a:p>
        </p:txBody>
      </p:sp>
      <p:grpSp>
        <p:nvGrpSpPr>
          <p:cNvPr id="517" name="Google Shape;517;p17"/>
          <p:cNvGrpSpPr/>
          <p:nvPr/>
        </p:nvGrpSpPr>
        <p:grpSpPr>
          <a:xfrm>
            <a:off x="426714" y="5802430"/>
            <a:ext cx="2998007" cy="2128767"/>
            <a:chOff x="0" y="57150"/>
            <a:chExt cx="3997343" cy="2838356"/>
          </a:xfrm>
        </p:grpSpPr>
        <p:sp>
          <p:nvSpPr>
            <p:cNvPr id="518" name="Google Shape;518;p17"/>
            <p:cNvSpPr txBox="1"/>
            <p:nvPr/>
          </p:nvSpPr>
          <p:spPr>
            <a:xfrm>
              <a:off x="0" y="57150"/>
              <a:ext cx="3997343" cy="114268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20">
                  <a:solidFill>
                    <a:srgbClr val="054876"/>
                  </a:solidFill>
                  <a:latin typeface="Arial"/>
                  <a:ea typeface="Arial"/>
                  <a:cs typeface="Arial"/>
                  <a:sym typeface="Arial"/>
                </a:rPr>
                <a:t>Define your needs:</a:t>
              </a:r>
              <a:endParaRPr/>
            </a:p>
          </p:txBody>
        </p:sp>
        <p:sp>
          <p:nvSpPr>
            <p:cNvPr id="519" name="Google Shape;519;p17"/>
            <p:cNvSpPr txBox="1"/>
            <p:nvPr/>
          </p:nvSpPr>
          <p:spPr>
            <a:xfrm>
              <a:off x="0" y="1502419"/>
              <a:ext cx="3997343" cy="13930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683">
                  <a:solidFill>
                    <a:srgbClr val="054876"/>
                  </a:solidFill>
                  <a:latin typeface="Arial"/>
                  <a:ea typeface="Arial"/>
                  <a:cs typeface="Arial"/>
                  <a:sym typeface="Arial"/>
                </a:rPr>
                <a:t>Identify which tasks to outsource first.</a:t>
              </a:r>
              <a:endParaRPr/>
            </a:p>
          </p:txBody>
        </p:sp>
      </p:grpSp>
      <p:grpSp>
        <p:nvGrpSpPr>
          <p:cNvPr id="520" name="Google Shape;520;p17"/>
          <p:cNvGrpSpPr/>
          <p:nvPr/>
        </p:nvGrpSpPr>
        <p:grpSpPr>
          <a:xfrm>
            <a:off x="4033436" y="5802430"/>
            <a:ext cx="2998007" cy="2394641"/>
            <a:chOff x="0" y="57150"/>
            <a:chExt cx="3997343" cy="3192854"/>
          </a:xfrm>
        </p:grpSpPr>
        <p:sp>
          <p:nvSpPr>
            <p:cNvPr id="521" name="Google Shape;521;p17"/>
            <p:cNvSpPr txBox="1"/>
            <p:nvPr/>
          </p:nvSpPr>
          <p:spPr>
            <a:xfrm>
              <a:off x="0" y="57150"/>
              <a:ext cx="3997343" cy="5973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20">
                  <a:solidFill>
                    <a:srgbClr val="054876"/>
                  </a:solidFill>
                  <a:latin typeface="Arial"/>
                  <a:ea typeface="Arial"/>
                  <a:cs typeface="Arial"/>
                  <a:sym typeface="Arial"/>
                </a:rPr>
                <a:t>Set a budget:</a:t>
              </a:r>
              <a:endParaRPr/>
            </a:p>
          </p:txBody>
        </p:sp>
        <p:sp>
          <p:nvSpPr>
            <p:cNvPr id="522" name="Google Shape;522;p17"/>
            <p:cNvSpPr txBox="1"/>
            <p:nvPr/>
          </p:nvSpPr>
          <p:spPr>
            <a:xfrm>
              <a:off x="0" y="957039"/>
              <a:ext cx="3997343" cy="2292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683">
                  <a:solidFill>
                    <a:srgbClr val="054876"/>
                  </a:solidFill>
                  <a:latin typeface="Arial"/>
                  <a:ea typeface="Arial"/>
                  <a:cs typeface="Arial"/>
                  <a:sym typeface="Arial"/>
                </a:rPr>
                <a:t>Balance cost with experience and skills.</a:t>
              </a:r>
              <a:endParaRPr/>
            </a:p>
            <a:p>
              <a:pPr indent="0" lvl="0" marL="0" marR="0" rtl="0" algn="l">
                <a:lnSpc>
                  <a:spcPct val="100000"/>
                </a:lnSpc>
                <a:spcBef>
                  <a:spcPts val="0"/>
                </a:spcBef>
                <a:spcAft>
                  <a:spcPts val="0"/>
                </a:spcAft>
                <a:buNone/>
              </a:pPr>
              <a:r>
                <a:rPr lang="en-US" sz="2683">
                  <a:solidFill>
                    <a:srgbClr val="054876"/>
                  </a:solidFill>
                  <a:latin typeface="Arial"/>
                  <a:ea typeface="Arial"/>
                  <a:cs typeface="Arial"/>
                  <a:sym typeface="Arial"/>
                </a:rPr>
                <a:t>How many hours  do you need?</a:t>
              </a:r>
              <a:endParaRPr/>
            </a:p>
          </p:txBody>
        </p:sp>
      </p:grpSp>
      <p:grpSp>
        <p:nvGrpSpPr>
          <p:cNvPr id="523" name="Google Shape;523;p17"/>
          <p:cNvGrpSpPr/>
          <p:nvPr/>
        </p:nvGrpSpPr>
        <p:grpSpPr>
          <a:xfrm>
            <a:off x="7640158" y="5802430"/>
            <a:ext cx="2998007" cy="1862894"/>
            <a:chOff x="0" y="57150"/>
            <a:chExt cx="3997343" cy="2483859"/>
          </a:xfrm>
        </p:grpSpPr>
        <p:sp>
          <p:nvSpPr>
            <p:cNvPr id="524" name="Google Shape;524;p17"/>
            <p:cNvSpPr txBox="1"/>
            <p:nvPr/>
          </p:nvSpPr>
          <p:spPr>
            <a:xfrm>
              <a:off x="0" y="57150"/>
              <a:ext cx="3997343" cy="16880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20">
                  <a:solidFill>
                    <a:srgbClr val="054876"/>
                  </a:solidFill>
                  <a:latin typeface="Arial"/>
                  <a:ea typeface="Arial"/>
                  <a:cs typeface="Arial"/>
                  <a:sym typeface="Arial"/>
                </a:rPr>
                <a:t>Where are you hiring from?:</a:t>
              </a:r>
              <a:endParaRPr/>
            </a:p>
          </p:txBody>
        </p:sp>
        <p:sp>
          <p:nvSpPr>
            <p:cNvPr id="525" name="Google Shape;525;p17"/>
            <p:cNvSpPr txBox="1"/>
            <p:nvPr/>
          </p:nvSpPr>
          <p:spPr>
            <a:xfrm>
              <a:off x="0" y="2047799"/>
              <a:ext cx="3997343" cy="4932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683">
                  <a:solidFill>
                    <a:srgbClr val="054876"/>
                  </a:solidFill>
                  <a:latin typeface="Arial"/>
                  <a:ea typeface="Arial"/>
                  <a:cs typeface="Arial"/>
                  <a:sym typeface="Arial"/>
                </a:rPr>
                <a:t>What Country?</a:t>
              </a:r>
              <a:endParaRPr/>
            </a:p>
          </p:txBody>
        </p:sp>
      </p:grpSp>
      <p:grpSp>
        <p:nvGrpSpPr>
          <p:cNvPr id="526" name="Google Shape;526;p17"/>
          <p:cNvGrpSpPr/>
          <p:nvPr/>
        </p:nvGrpSpPr>
        <p:grpSpPr>
          <a:xfrm>
            <a:off x="11251718" y="5802429"/>
            <a:ext cx="2998007" cy="2537802"/>
            <a:chOff x="0" y="57150"/>
            <a:chExt cx="3997343" cy="3383736"/>
          </a:xfrm>
        </p:grpSpPr>
        <p:sp>
          <p:nvSpPr>
            <p:cNvPr id="527" name="Google Shape;527;p17"/>
            <p:cNvSpPr txBox="1"/>
            <p:nvPr/>
          </p:nvSpPr>
          <p:spPr>
            <a:xfrm>
              <a:off x="0" y="57150"/>
              <a:ext cx="3997343" cy="16880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20">
                  <a:solidFill>
                    <a:srgbClr val="054876"/>
                  </a:solidFill>
                  <a:latin typeface="Arial"/>
                  <a:ea typeface="Arial"/>
                  <a:cs typeface="Arial"/>
                  <a:sym typeface="Arial"/>
                </a:rPr>
                <a:t>Interview &amp; test candidates:</a:t>
              </a:r>
              <a:endParaRPr/>
            </a:p>
          </p:txBody>
        </p:sp>
        <p:sp>
          <p:nvSpPr>
            <p:cNvPr id="528" name="Google Shape;528;p17"/>
            <p:cNvSpPr txBox="1"/>
            <p:nvPr/>
          </p:nvSpPr>
          <p:spPr>
            <a:xfrm>
              <a:off x="0" y="2047799"/>
              <a:ext cx="3997343" cy="13930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683">
                  <a:solidFill>
                    <a:srgbClr val="054876"/>
                  </a:solidFill>
                  <a:latin typeface="Arial"/>
                  <a:ea typeface="Arial"/>
                  <a:cs typeface="Arial"/>
                  <a:sym typeface="Arial"/>
                </a:rPr>
                <a:t>Check skills, experience, and reliability.</a:t>
              </a:r>
              <a:endParaRPr/>
            </a:p>
          </p:txBody>
        </p:sp>
      </p:grpSp>
      <p:grpSp>
        <p:nvGrpSpPr>
          <p:cNvPr id="529" name="Google Shape;529;p17"/>
          <p:cNvGrpSpPr/>
          <p:nvPr/>
        </p:nvGrpSpPr>
        <p:grpSpPr>
          <a:xfrm>
            <a:off x="14863278" y="5802429"/>
            <a:ext cx="2998007" cy="2537802"/>
            <a:chOff x="0" y="57150"/>
            <a:chExt cx="3997343" cy="3383736"/>
          </a:xfrm>
        </p:grpSpPr>
        <p:sp>
          <p:nvSpPr>
            <p:cNvPr id="530" name="Google Shape;530;p17"/>
            <p:cNvSpPr txBox="1"/>
            <p:nvPr/>
          </p:nvSpPr>
          <p:spPr>
            <a:xfrm>
              <a:off x="0" y="57150"/>
              <a:ext cx="3997343" cy="16880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20">
                  <a:solidFill>
                    <a:srgbClr val="054876"/>
                  </a:solidFill>
                  <a:latin typeface="Arial"/>
                  <a:ea typeface="Arial"/>
                  <a:cs typeface="Arial"/>
                  <a:sym typeface="Arial"/>
                </a:rPr>
                <a:t>Onboard &amp; Delegate Tasks:</a:t>
              </a:r>
              <a:endParaRPr/>
            </a:p>
          </p:txBody>
        </p:sp>
        <p:sp>
          <p:nvSpPr>
            <p:cNvPr id="531" name="Google Shape;531;p17"/>
            <p:cNvSpPr txBox="1"/>
            <p:nvPr/>
          </p:nvSpPr>
          <p:spPr>
            <a:xfrm>
              <a:off x="0" y="2047799"/>
              <a:ext cx="3997343" cy="13930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683">
                  <a:solidFill>
                    <a:srgbClr val="054876"/>
                  </a:solidFill>
                  <a:latin typeface="Arial"/>
                  <a:ea typeface="Arial"/>
                  <a:cs typeface="Arial"/>
                  <a:sym typeface="Arial"/>
                </a:rPr>
                <a:t>Provide SOPs, tools access, and regular feedback.</a:t>
              </a:r>
              <a:endParaRPr/>
            </a:p>
          </p:txBody>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grpSp>
        <p:nvGrpSpPr>
          <p:cNvPr id="536" name="Google Shape;536;p18"/>
          <p:cNvGrpSpPr/>
          <p:nvPr/>
        </p:nvGrpSpPr>
        <p:grpSpPr>
          <a:xfrm>
            <a:off x="0" y="9113639"/>
            <a:ext cx="18288000" cy="1173361"/>
            <a:chOff x="0" y="-38100"/>
            <a:chExt cx="4816593" cy="309033"/>
          </a:xfrm>
        </p:grpSpPr>
        <p:sp>
          <p:nvSpPr>
            <p:cNvPr id="537" name="Google Shape;537;p1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18"/>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9" name="Google Shape;539;p18"/>
          <p:cNvGrpSpPr/>
          <p:nvPr/>
        </p:nvGrpSpPr>
        <p:grpSpPr>
          <a:xfrm>
            <a:off x="468630" y="9627989"/>
            <a:ext cx="17350740" cy="659011"/>
            <a:chOff x="0" y="-38100"/>
            <a:chExt cx="4569742" cy="173567"/>
          </a:xfrm>
        </p:grpSpPr>
        <p:sp>
          <p:nvSpPr>
            <p:cNvPr id="540" name="Google Shape;540;p18"/>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18"/>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2" name="Google Shape;542;p18"/>
          <p:cNvGrpSpPr/>
          <p:nvPr/>
        </p:nvGrpSpPr>
        <p:grpSpPr>
          <a:xfrm>
            <a:off x="468630" y="9365099"/>
            <a:ext cx="17350740" cy="670441"/>
            <a:chOff x="0" y="-38100"/>
            <a:chExt cx="4569742" cy="176577"/>
          </a:xfrm>
        </p:grpSpPr>
        <p:sp>
          <p:nvSpPr>
            <p:cNvPr id="543" name="Google Shape;543;p18"/>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18"/>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5" name="Google Shape;545;p18"/>
          <p:cNvSpPr txBox="1"/>
          <p:nvPr/>
        </p:nvSpPr>
        <p:spPr>
          <a:xfrm>
            <a:off x="1028700" y="1785929"/>
            <a:ext cx="15528600" cy="11820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lang="en-US" sz="8000">
                <a:solidFill>
                  <a:srgbClr val="054876"/>
                </a:solidFill>
                <a:latin typeface="Arial"/>
                <a:ea typeface="Arial"/>
                <a:cs typeface="Arial"/>
                <a:sym typeface="Arial"/>
              </a:rPr>
              <a:t>Where do we find VAs?</a:t>
            </a:r>
            <a:endParaRPr/>
          </a:p>
        </p:txBody>
      </p:sp>
      <p:grpSp>
        <p:nvGrpSpPr>
          <p:cNvPr id="546" name="Google Shape;546;p18"/>
          <p:cNvGrpSpPr/>
          <p:nvPr/>
        </p:nvGrpSpPr>
        <p:grpSpPr>
          <a:xfrm>
            <a:off x="0" y="-144661"/>
            <a:ext cx="18288000" cy="1458232"/>
            <a:chOff x="0" y="-38100"/>
            <a:chExt cx="4816593" cy="384061"/>
          </a:xfrm>
        </p:grpSpPr>
        <p:sp>
          <p:nvSpPr>
            <p:cNvPr id="547" name="Google Shape;547;p18"/>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18"/>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9" name="Google Shape;549;p18"/>
          <p:cNvSpPr txBox="1"/>
          <p:nvPr/>
        </p:nvSpPr>
        <p:spPr>
          <a:xfrm>
            <a:off x="11843" y="3063348"/>
            <a:ext cx="18276300" cy="732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054876"/>
                </a:solidFill>
                <a:latin typeface="Arial"/>
                <a:ea typeface="Arial"/>
                <a:cs typeface="Arial"/>
                <a:sym typeface="Arial"/>
              </a:rPr>
              <a:t>Every person is unique.</a:t>
            </a:r>
            <a:endParaRPr/>
          </a:p>
          <a:p>
            <a:pPr indent="0" lvl="0" marL="0" marR="0" rtl="0" algn="ctr">
              <a:lnSpc>
                <a:spcPct val="140000"/>
              </a:lnSpc>
              <a:spcBef>
                <a:spcPts val="0"/>
              </a:spcBef>
              <a:spcAft>
                <a:spcPts val="0"/>
              </a:spcAft>
              <a:buNone/>
            </a:pPr>
            <a:r>
              <a:rPr lang="en-US" sz="3500">
                <a:solidFill>
                  <a:srgbClr val="054876"/>
                </a:solidFill>
                <a:latin typeface="Arial"/>
                <a:ea typeface="Arial"/>
                <a:cs typeface="Arial"/>
                <a:sym typeface="Arial"/>
              </a:rPr>
              <a:t>Each person has a different skill set.</a:t>
            </a:r>
            <a:endParaRPr/>
          </a:p>
          <a:p>
            <a:pPr indent="0" lvl="0" marL="0" marR="0" rtl="0" algn="ctr">
              <a:lnSpc>
                <a:spcPct val="140000"/>
              </a:lnSpc>
              <a:spcBef>
                <a:spcPts val="0"/>
              </a:spcBef>
              <a:spcAft>
                <a:spcPts val="0"/>
              </a:spcAft>
              <a:buNone/>
            </a:pPr>
            <a:r>
              <a:t/>
            </a:r>
            <a:endParaRPr sz="3500">
              <a:solidFill>
                <a:srgbClr val="054876"/>
              </a:solidFill>
              <a:latin typeface="Arial"/>
              <a:ea typeface="Arial"/>
              <a:cs typeface="Arial"/>
              <a:sym typeface="Arial"/>
            </a:endParaRPr>
          </a:p>
          <a:p>
            <a:pPr indent="0" lvl="0" marL="0" marR="0" rtl="0" algn="ctr">
              <a:lnSpc>
                <a:spcPct val="140000"/>
              </a:lnSpc>
              <a:spcBef>
                <a:spcPts val="0"/>
              </a:spcBef>
              <a:spcAft>
                <a:spcPts val="0"/>
              </a:spcAft>
              <a:buNone/>
            </a:pPr>
            <a:r>
              <a:rPr lang="en-US" sz="3500">
                <a:solidFill>
                  <a:srgbClr val="054876"/>
                </a:solidFill>
                <a:latin typeface="Arial"/>
                <a:ea typeface="Arial"/>
                <a:cs typeface="Arial"/>
                <a:sym typeface="Arial"/>
              </a:rPr>
              <a:t>We tend to hire by country.</a:t>
            </a:r>
            <a:endParaRPr/>
          </a:p>
          <a:p>
            <a:pPr indent="0" lvl="0" marL="0" marR="0" rtl="0" algn="ctr">
              <a:lnSpc>
                <a:spcPct val="140000"/>
              </a:lnSpc>
              <a:spcBef>
                <a:spcPts val="0"/>
              </a:spcBef>
              <a:spcAft>
                <a:spcPts val="0"/>
              </a:spcAft>
              <a:buNone/>
            </a:pPr>
            <a:r>
              <a:rPr lang="en-US" sz="3500">
                <a:solidFill>
                  <a:srgbClr val="054876"/>
                </a:solidFill>
                <a:latin typeface="Arial"/>
                <a:ea typeface="Arial"/>
                <a:cs typeface="Arial"/>
                <a:sym typeface="Arial"/>
              </a:rPr>
              <a:t>We look for places with consistent Electric, high speed Internet, a population with many English speakers and a society that values Education.</a:t>
            </a:r>
            <a:endParaRPr/>
          </a:p>
          <a:p>
            <a:pPr indent="0" lvl="0" marL="0" marR="0" rtl="0" algn="ctr">
              <a:lnSpc>
                <a:spcPct val="140000"/>
              </a:lnSpc>
              <a:spcBef>
                <a:spcPts val="0"/>
              </a:spcBef>
              <a:spcAft>
                <a:spcPts val="0"/>
              </a:spcAft>
              <a:buNone/>
            </a:pPr>
            <a:r>
              <a:t/>
            </a:r>
            <a:endParaRPr sz="3500">
              <a:solidFill>
                <a:srgbClr val="054876"/>
              </a:solidFill>
              <a:latin typeface="Arial"/>
              <a:ea typeface="Arial"/>
              <a:cs typeface="Arial"/>
              <a:sym typeface="Arial"/>
            </a:endParaRPr>
          </a:p>
          <a:p>
            <a:pPr indent="0" lvl="0" marL="0" marR="0" rtl="0" algn="ctr">
              <a:lnSpc>
                <a:spcPct val="140000"/>
              </a:lnSpc>
              <a:spcBef>
                <a:spcPts val="0"/>
              </a:spcBef>
              <a:spcAft>
                <a:spcPts val="0"/>
              </a:spcAft>
              <a:buNone/>
            </a:pPr>
            <a:r>
              <a:rPr lang="en-US" sz="3500">
                <a:solidFill>
                  <a:srgbClr val="054876"/>
                </a:solidFill>
                <a:latin typeface="Arial"/>
                <a:ea typeface="Arial"/>
                <a:cs typeface="Arial"/>
                <a:sym typeface="Arial"/>
              </a:rPr>
              <a:t>Society and Cultures do affect our search.</a:t>
            </a:r>
            <a:endParaRPr/>
          </a:p>
          <a:p>
            <a:pPr indent="0" lvl="0" marL="0" marR="0" rtl="0" algn="ctr">
              <a:lnSpc>
                <a:spcPct val="140000"/>
              </a:lnSpc>
              <a:spcBef>
                <a:spcPts val="0"/>
              </a:spcBef>
              <a:spcAft>
                <a:spcPts val="0"/>
              </a:spcAft>
              <a:buNone/>
            </a:pPr>
            <a:r>
              <a:t/>
            </a:r>
            <a:endParaRPr sz="3500">
              <a:solidFill>
                <a:srgbClr val="054876"/>
              </a:solidFill>
              <a:latin typeface="Arial"/>
              <a:ea typeface="Arial"/>
              <a:cs typeface="Arial"/>
              <a:sym typeface="Arial"/>
            </a:endParaRPr>
          </a:p>
          <a:p>
            <a:pPr indent="0" lvl="0" marL="0" marR="0" rtl="0" algn="ctr">
              <a:lnSpc>
                <a:spcPct val="140000"/>
              </a:lnSpc>
              <a:spcBef>
                <a:spcPts val="0"/>
              </a:spcBef>
              <a:spcAft>
                <a:spcPts val="0"/>
              </a:spcAft>
              <a:buNone/>
            </a:pPr>
            <a:r>
              <a:t/>
            </a:r>
            <a:endParaRPr sz="3500">
              <a:solidFill>
                <a:srgbClr val="054876"/>
              </a:solidFill>
              <a:latin typeface="Arial"/>
              <a:ea typeface="Arial"/>
              <a:cs typeface="Arial"/>
              <a:sym typeface="Arial"/>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grpSp>
        <p:nvGrpSpPr>
          <p:cNvPr id="554" name="Google Shape;554;p19"/>
          <p:cNvGrpSpPr/>
          <p:nvPr/>
        </p:nvGrpSpPr>
        <p:grpSpPr>
          <a:xfrm>
            <a:off x="0" y="-144661"/>
            <a:ext cx="18288000" cy="1458232"/>
            <a:chOff x="0" y="-38100"/>
            <a:chExt cx="4816593" cy="384061"/>
          </a:xfrm>
        </p:grpSpPr>
        <p:sp>
          <p:nvSpPr>
            <p:cNvPr id="555" name="Google Shape;555;p19"/>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19"/>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7" name="Google Shape;557;p19"/>
          <p:cNvGrpSpPr/>
          <p:nvPr/>
        </p:nvGrpSpPr>
        <p:grpSpPr>
          <a:xfrm>
            <a:off x="0" y="9113639"/>
            <a:ext cx="18288000" cy="1173361"/>
            <a:chOff x="0" y="-38100"/>
            <a:chExt cx="4816593" cy="309033"/>
          </a:xfrm>
        </p:grpSpPr>
        <p:sp>
          <p:nvSpPr>
            <p:cNvPr id="558" name="Google Shape;558;p1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19"/>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0" name="Google Shape;560;p19"/>
          <p:cNvGrpSpPr/>
          <p:nvPr/>
        </p:nvGrpSpPr>
        <p:grpSpPr>
          <a:xfrm>
            <a:off x="468630" y="9627989"/>
            <a:ext cx="17350740" cy="659011"/>
            <a:chOff x="0" y="-38100"/>
            <a:chExt cx="4569742" cy="173567"/>
          </a:xfrm>
        </p:grpSpPr>
        <p:sp>
          <p:nvSpPr>
            <p:cNvPr id="561" name="Google Shape;561;p19"/>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19"/>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3" name="Google Shape;563;p19"/>
          <p:cNvGrpSpPr/>
          <p:nvPr/>
        </p:nvGrpSpPr>
        <p:grpSpPr>
          <a:xfrm>
            <a:off x="468630" y="9365099"/>
            <a:ext cx="17350740" cy="670441"/>
            <a:chOff x="0" y="-38100"/>
            <a:chExt cx="4569742" cy="176577"/>
          </a:xfrm>
        </p:grpSpPr>
        <p:sp>
          <p:nvSpPr>
            <p:cNvPr id="564" name="Google Shape;564;p19"/>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19"/>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6" name="Google Shape;566;p19"/>
          <p:cNvGrpSpPr/>
          <p:nvPr/>
        </p:nvGrpSpPr>
        <p:grpSpPr>
          <a:xfrm>
            <a:off x="587011" y="2468102"/>
            <a:ext cx="1689275" cy="1788256"/>
            <a:chOff x="0" y="-47625"/>
            <a:chExt cx="812800" cy="860425"/>
          </a:xfrm>
        </p:grpSpPr>
        <p:sp>
          <p:nvSpPr>
            <p:cNvPr id="567" name="Google Shape;567;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9" name="Google Shape;569;p19"/>
          <p:cNvSpPr/>
          <p:nvPr/>
        </p:nvSpPr>
        <p:spPr>
          <a:xfrm>
            <a:off x="775333" y="2756686"/>
            <a:ext cx="1312632" cy="1310068"/>
          </a:xfrm>
          <a:custGeom>
            <a:rect b="b" l="l" r="r" t="t"/>
            <a:pathLst>
              <a:path extrusionOk="0" h="1310068" w="1312632">
                <a:moveTo>
                  <a:pt x="0" y="0"/>
                </a:moveTo>
                <a:lnTo>
                  <a:pt x="1312632" y="0"/>
                </a:lnTo>
                <a:lnTo>
                  <a:pt x="1312632" y="1310069"/>
                </a:lnTo>
                <a:lnTo>
                  <a:pt x="0" y="13100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0" name="Google Shape;570;p19"/>
          <p:cNvGrpSpPr/>
          <p:nvPr/>
        </p:nvGrpSpPr>
        <p:grpSpPr>
          <a:xfrm>
            <a:off x="5577745" y="2570011"/>
            <a:ext cx="1689275" cy="1788256"/>
            <a:chOff x="0" y="-47625"/>
            <a:chExt cx="812800" cy="860425"/>
          </a:xfrm>
        </p:grpSpPr>
        <p:sp>
          <p:nvSpPr>
            <p:cNvPr id="571" name="Google Shape;571;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3" name="Google Shape;573;p19"/>
          <p:cNvSpPr/>
          <p:nvPr/>
        </p:nvSpPr>
        <p:spPr>
          <a:xfrm>
            <a:off x="5797975" y="2889441"/>
            <a:ext cx="1282481" cy="1282481"/>
          </a:xfrm>
          <a:custGeom>
            <a:rect b="b" l="l" r="r" t="t"/>
            <a:pathLst>
              <a:path extrusionOk="0" h="1282481" w="1282481">
                <a:moveTo>
                  <a:pt x="0" y="0"/>
                </a:moveTo>
                <a:lnTo>
                  <a:pt x="1282481" y="0"/>
                </a:lnTo>
                <a:lnTo>
                  <a:pt x="1282481" y="1282481"/>
                </a:lnTo>
                <a:lnTo>
                  <a:pt x="0" y="12824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4" name="Google Shape;574;p19"/>
          <p:cNvGrpSpPr/>
          <p:nvPr/>
        </p:nvGrpSpPr>
        <p:grpSpPr>
          <a:xfrm>
            <a:off x="3080506" y="2468102"/>
            <a:ext cx="1689275" cy="1788256"/>
            <a:chOff x="0" y="-47625"/>
            <a:chExt cx="812800" cy="860425"/>
          </a:xfrm>
        </p:grpSpPr>
        <p:sp>
          <p:nvSpPr>
            <p:cNvPr id="575" name="Google Shape;575;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7" name="Google Shape;577;p19"/>
          <p:cNvSpPr/>
          <p:nvPr/>
        </p:nvSpPr>
        <p:spPr>
          <a:xfrm>
            <a:off x="3270584" y="2757381"/>
            <a:ext cx="1312632" cy="1312632"/>
          </a:xfrm>
          <a:custGeom>
            <a:rect b="b" l="l" r="r" t="t"/>
            <a:pathLst>
              <a:path extrusionOk="0" h="1312632" w="1312632">
                <a:moveTo>
                  <a:pt x="0" y="0"/>
                </a:moveTo>
                <a:lnTo>
                  <a:pt x="1312632" y="0"/>
                </a:lnTo>
                <a:lnTo>
                  <a:pt x="1312632" y="1312632"/>
                </a:lnTo>
                <a:lnTo>
                  <a:pt x="0" y="13126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8" name="Google Shape;578;p19"/>
          <p:cNvGrpSpPr/>
          <p:nvPr/>
        </p:nvGrpSpPr>
        <p:grpSpPr>
          <a:xfrm>
            <a:off x="585139" y="4667653"/>
            <a:ext cx="1689275" cy="1788256"/>
            <a:chOff x="0" y="-47625"/>
            <a:chExt cx="812800" cy="860425"/>
          </a:xfrm>
        </p:grpSpPr>
        <p:sp>
          <p:nvSpPr>
            <p:cNvPr id="579" name="Google Shape;579;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1" name="Google Shape;581;p19"/>
          <p:cNvSpPr/>
          <p:nvPr/>
        </p:nvSpPr>
        <p:spPr>
          <a:xfrm>
            <a:off x="788536" y="4987083"/>
            <a:ext cx="1282481" cy="1282481"/>
          </a:xfrm>
          <a:custGeom>
            <a:rect b="b" l="l" r="r" t="t"/>
            <a:pathLst>
              <a:path extrusionOk="0" h="1282481" w="1282481">
                <a:moveTo>
                  <a:pt x="0" y="0"/>
                </a:moveTo>
                <a:lnTo>
                  <a:pt x="1282480" y="0"/>
                </a:lnTo>
                <a:lnTo>
                  <a:pt x="1282480" y="1282481"/>
                </a:lnTo>
                <a:lnTo>
                  <a:pt x="0" y="128248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82" name="Google Shape;582;p19"/>
          <p:cNvGrpSpPr/>
          <p:nvPr/>
        </p:nvGrpSpPr>
        <p:grpSpPr>
          <a:xfrm>
            <a:off x="3078633" y="4667653"/>
            <a:ext cx="1689275" cy="1788256"/>
            <a:chOff x="0" y="-47625"/>
            <a:chExt cx="812800" cy="860425"/>
          </a:xfrm>
        </p:grpSpPr>
        <p:sp>
          <p:nvSpPr>
            <p:cNvPr id="583" name="Google Shape;583;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5" name="Google Shape;585;p19"/>
          <p:cNvSpPr/>
          <p:nvPr/>
        </p:nvSpPr>
        <p:spPr>
          <a:xfrm>
            <a:off x="3282030" y="4987083"/>
            <a:ext cx="1282481" cy="1282481"/>
          </a:xfrm>
          <a:custGeom>
            <a:rect b="b" l="l" r="r" t="t"/>
            <a:pathLst>
              <a:path extrusionOk="0" h="1282481" w="1282481">
                <a:moveTo>
                  <a:pt x="0" y="0"/>
                </a:moveTo>
                <a:lnTo>
                  <a:pt x="1282481" y="0"/>
                </a:lnTo>
                <a:lnTo>
                  <a:pt x="1282481" y="1282481"/>
                </a:lnTo>
                <a:lnTo>
                  <a:pt x="0" y="128248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86" name="Google Shape;586;p19"/>
          <p:cNvGrpSpPr/>
          <p:nvPr/>
        </p:nvGrpSpPr>
        <p:grpSpPr>
          <a:xfrm>
            <a:off x="5575873" y="4684705"/>
            <a:ext cx="1689275" cy="1788256"/>
            <a:chOff x="0" y="-47625"/>
            <a:chExt cx="812800" cy="860425"/>
          </a:xfrm>
        </p:grpSpPr>
        <p:sp>
          <p:nvSpPr>
            <p:cNvPr id="587" name="Google Shape;587;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9" name="Google Shape;589;p19"/>
          <p:cNvSpPr/>
          <p:nvPr/>
        </p:nvSpPr>
        <p:spPr>
          <a:xfrm>
            <a:off x="5796102" y="5004135"/>
            <a:ext cx="1282481" cy="1282481"/>
          </a:xfrm>
          <a:custGeom>
            <a:rect b="b" l="l" r="r" t="t"/>
            <a:pathLst>
              <a:path extrusionOk="0" h="1282481" w="1282481">
                <a:moveTo>
                  <a:pt x="0" y="0"/>
                </a:moveTo>
                <a:lnTo>
                  <a:pt x="1282481" y="0"/>
                </a:lnTo>
                <a:lnTo>
                  <a:pt x="1282481" y="1282481"/>
                </a:lnTo>
                <a:lnTo>
                  <a:pt x="0" y="128248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0" name="Google Shape;590;p19"/>
          <p:cNvGrpSpPr/>
          <p:nvPr/>
        </p:nvGrpSpPr>
        <p:grpSpPr>
          <a:xfrm>
            <a:off x="8073113" y="4684705"/>
            <a:ext cx="1689275" cy="1788256"/>
            <a:chOff x="0" y="-47625"/>
            <a:chExt cx="812800" cy="860425"/>
          </a:xfrm>
        </p:grpSpPr>
        <p:sp>
          <p:nvSpPr>
            <p:cNvPr id="591" name="Google Shape;591;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3" name="Google Shape;593;p19"/>
          <p:cNvSpPr/>
          <p:nvPr/>
        </p:nvSpPr>
        <p:spPr>
          <a:xfrm>
            <a:off x="8241675" y="4969301"/>
            <a:ext cx="1352149" cy="1352149"/>
          </a:xfrm>
          <a:custGeom>
            <a:rect b="b" l="l" r="r" t="t"/>
            <a:pathLst>
              <a:path extrusionOk="0" h="1352149" w="1352149">
                <a:moveTo>
                  <a:pt x="0" y="0"/>
                </a:moveTo>
                <a:lnTo>
                  <a:pt x="1352150" y="0"/>
                </a:lnTo>
                <a:lnTo>
                  <a:pt x="1352150" y="1352149"/>
                </a:lnTo>
                <a:lnTo>
                  <a:pt x="0" y="135214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4" name="Google Shape;594;p19"/>
          <p:cNvGrpSpPr/>
          <p:nvPr/>
        </p:nvGrpSpPr>
        <p:grpSpPr>
          <a:xfrm>
            <a:off x="10570352" y="4701757"/>
            <a:ext cx="1689275" cy="1788256"/>
            <a:chOff x="0" y="-47625"/>
            <a:chExt cx="812800" cy="860425"/>
          </a:xfrm>
        </p:grpSpPr>
        <p:sp>
          <p:nvSpPr>
            <p:cNvPr id="595" name="Google Shape;595;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7" name="Google Shape;597;p19"/>
          <p:cNvSpPr/>
          <p:nvPr/>
        </p:nvSpPr>
        <p:spPr>
          <a:xfrm>
            <a:off x="10669789" y="4917226"/>
            <a:ext cx="1490403" cy="1490403"/>
          </a:xfrm>
          <a:custGeom>
            <a:rect b="b" l="l" r="r" t="t"/>
            <a:pathLst>
              <a:path extrusionOk="0" h="1490403" w="1490403">
                <a:moveTo>
                  <a:pt x="0" y="0"/>
                </a:moveTo>
                <a:lnTo>
                  <a:pt x="1490402" y="0"/>
                </a:lnTo>
                <a:lnTo>
                  <a:pt x="1490402" y="1490403"/>
                </a:lnTo>
                <a:lnTo>
                  <a:pt x="0" y="149040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8" name="Google Shape;598;p19"/>
          <p:cNvGrpSpPr/>
          <p:nvPr/>
        </p:nvGrpSpPr>
        <p:grpSpPr>
          <a:xfrm>
            <a:off x="8074985" y="2570011"/>
            <a:ext cx="1689275" cy="1788256"/>
            <a:chOff x="0" y="-47625"/>
            <a:chExt cx="812800" cy="860425"/>
          </a:xfrm>
        </p:grpSpPr>
        <p:sp>
          <p:nvSpPr>
            <p:cNvPr id="599" name="Google Shape;599;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1" name="Google Shape;601;p19"/>
          <p:cNvSpPr/>
          <p:nvPr/>
        </p:nvSpPr>
        <p:spPr>
          <a:xfrm>
            <a:off x="8282784" y="2889441"/>
            <a:ext cx="1282481" cy="1282481"/>
          </a:xfrm>
          <a:custGeom>
            <a:rect b="b" l="l" r="r" t="t"/>
            <a:pathLst>
              <a:path extrusionOk="0" h="1282481" w="1282481">
                <a:moveTo>
                  <a:pt x="0" y="0"/>
                </a:moveTo>
                <a:lnTo>
                  <a:pt x="1282481" y="0"/>
                </a:lnTo>
                <a:lnTo>
                  <a:pt x="1282481" y="1282481"/>
                </a:lnTo>
                <a:lnTo>
                  <a:pt x="0" y="128248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2" name="Google Shape;602;p19"/>
          <p:cNvGrpSpPr/>
          <p:nvPr/>
        </p:nvGrpSpPr>
        <p:grpSpPr>
          <a:xfrm>
            <a:off x="10572225" y="2587063"/>
            <a:ext cx="1689275" cy="1788256"/>
            <a:chOff x="0" y="-47625"/>
            <a:chExt cx="812800" cy="860425"/>
          </a:xfrm>
        </p:grpSpPr>
        <p:sp>
          <p:nvSpPr>
            <p:cNvPr id="603" name="Google Shape;603;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5" name="Google Shape;605;p19"/>
          <p:cNvSpPr/>
          <p:nvPr/>
        </p:nvSpPr>
        <p:spPr>
          <a:xfrm>
            <a:off x="10792455" y="2906493"/>
            <a:ext cx="1282481" cy="1282481"/>
          </a:xfrm>
          <a:custGeom>
            <a:rect b="b" l="l" r="r" t="t"/>
            <a:pathLst>
              <a:path extrusionOk="0" h="1282481" w="1282481">
                <a:moveTo>
                  <a:pt x="0" y="0"/>
                </a:moveTo>
                <a:lnTo>
                  <a:pt x="1282480" y="0"/>
                </a:lnTo>
                <a:lnTo>
                  <a:pt x="1282480" y="1282481"/>
                </a:lnTo>
                <a:lnTo>
                  <a:pt x="0" y="128248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6" name="Google Shape;606;p19"/>
          <p:cNvGrpSpPr/>
          <p:nvPr/>
        </p:nvGrpSpPr>
        <p:grpSpPr>
          <a:xfrm>
            <a:off x="587011" y="6905382"/>
            <a:ext cx="1689275" cy="1788256"/>
            <a:chOff x="0" y="-47625"/>
            <a:chExt cx="812800" cy="860425"/>
          </a:xfrm>
        </p:grpSpPr>
        <p:sp>
          <p:nvSpPr>
            <p:cNvPr id="607" name="Google Shape;607;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0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9" name="Google Shape;609;p19"/>
          <p:cNvSpPr/>
          <p:nvPr/>
        </p:nvSpPr>
        <p:spPr>
          <a:xfrm>
            <a:off x="688915" y="7106266"/>
            <a:ext cx="1485468" cy="1485468"/>
          </a:xfrm>
          <a:custGeom>
            <a:rect b="b" l="l" r="r" t="t"/>
            <a:pathLst>
              <a:path extrusionOk="0" h="1485468" w="1485468">
                <a:moveTo>
                  <a:pt x="0" y="0"/>
                </a:moveTo>
                <a:lnTo>
                  <a:pt x="1485468" y="0"/>
                </a:lnTo>
                <a:lnTo>
                  <a:pt x="1485468" y="1485468"/>
                </a:lnTo>
                <a:lnTo>
                  <a:pt x="0" y="1485468"/>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10" name="Google Shape;610;p19"/>
          <p:cNvGrpSpPr/>
          <p:nvPr/>
        </p:nvGrpSpPr>
        <p:grpSpPr>
          <a:xfrm>
            <a:off x="3080506" y="6939516"/>
            <a:ext cx="1689275" cy="1788256"/>
            <a:chOff x="0" y="-47625"/>
            <a:chExt cx="812800" cy="860425"/>
          </a:xfrm>
        </p:grpSpPr>
        <p:sp>
          <p:nvSpPr>
            <p:cNvPr id="611" name="Google Shape;611;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3" name="Google Shape;613;p19"/>
          <p:cNvSpPr/>
          <p:nvPr/>
        </p:nvSpPr>
        <p:spPr>
          <a:xfrm>
            <a:off x="3126504" y="7140401"/>
            <a:ext cx="1597277" cy="1485468"/>
          </a:xfrm>
          <a:custGeom>
            <a:rect b="b" l="l" r="r" t="t"/>
            <a:pathLst>
              <a:path extrusionOk="0" h="1485468" w="1597277">
                <a:moveTo>
                  <a:pt x="0" y="0"/>
                </a:moveTo>
                <a:lnTo>
                  <a:pt x="1597278" y="0"/>
                </a:lnTo>
                <a:lnTo>
                  <a:pt x="1597278" y="1485468"/>
                </a:lnTo>
                <a:lnTo>
                  <a:pt x="0" y="1485468"/>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14" name="Google Shape;614;p19"/>
          <p:cNvGrpSpPr/>
          <p:nvPr/>
        </p:nvGrpSpPr>
        <p:grpSpPr>
          <a:xfrm>
            <a:off x="5577745" y="6939516"/>
            <a:ext cx="1689275" cy="1788256"/>
            <a:chOff x="0" y="-47625"/>
            <a:chExt cx="812800" cy="860425"/>
          </a:xfrm>
        </p:grpSpPr>
        <p:sp>
          <p:nvSpPr>
            <p:cNvPr id="615" name="Google Shape;615;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7" name="Google Shape;617;p19"/>
          <p:cNvGrpSpPr/>
          <p:nvPr/>
        </p:nvGrpSpPr>
        <p:grpSpPr>
          <a:xfrm>
            <a:off x="8074985" y="6939516"/>
            <a:ext cx="1689275" cy="1788256"/>
            <a:chOff x="0" y="-47625"/>
            <a:chExt cx="812800" cy="860425"/>
          </a:xfrm>
        </p:grpSpPr>
        <p:sp>
          <p:nvSpPr>
            <p:cNvPr id="618" name="Google Shape;618;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0" name="Google Shape;620;p19"/>
          <p:cNvGrpSpPr/>
          <p:nvPr/>
        </p:nvGrpSpPr>
        <p:grpSpPr>
          <a:xfrm>
            <a:off x="10572225" y="6939516"/>
            <a:ext cx="1689275" cy="1788256"/>
            <a:chOff x="0" y="-47625"/>
            <a:chExt cx="812800" cy="860425"/>
          </a:xfrm>
        </p:grpSpPr>
        <p:sp>
          <p:nvSpPr>
            <p:cNvPr id="621" name="Google Shape;621;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3" name="Google Shape;623;p19"/>
          <p:cNvGrpSpPr/>
          <p:nvPr/>
        </p:nvGrpSpPr>
        <p:grpSpPr>
          <a:xfrm>
            <a:off x="13069465" y="6939516"/>
            <a:ext cx="1689275" cy="1788256"/>
            <a:chOff x="0" y="-47625"/>
            <a:chExt cx="812800" cy="860425"/>
          </a:xfrm>
        </p:grpSpPr>
        <p:sp>
          <p:nvSpPr>
            <p:cNvPr id="624" name="Google Shape;624;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6" name="Google Shape;626;p19"/>
          <p:cNvGrpSpPr/>
          <p:nvPr/>
        </p:nvGrpSpPr>
        <p:grpSpPr>
          <a:xfrm>
            <a:off x="15566705" y="6939516"/>
            <a:ext cx="1689275" cy="1788256"/>
            <a:chOff x="0" y="-47625"/>
            <a:chExt cx="812800" cy="860425"/>
          </a:xfrm>
        </p:grpSpPr>
        <p:sp>
          <p:nvSpPr>
            <p:cNvPr id="627" name="Google Shape;627;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9" name="Google Shape;629;p19"/>
          <p:cNvGrpSpPr/>
          <p:nvPr/>
        </p:nvGrpSpPr>
        <p:grpSpPr>
          <a:xfrm>
            <a:off x="13069465" y="4667653"/>
            <a:ext cx="1689275" cy="1788256"/>
            <a:chOff x="0" y="-47625"/>
            <a:chExt cx="812800" cy="860425"/>
          </a:xfrm>
        </p:grpSpPr>
        <p:sp>
          <p:nvSpPr>
            <p:cNvPr id="630" name="Google Shape;630;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2" name="Google Shape;632;p19"/>
          <p:cNvGrpSpPr/>
          <p:nvPr/>
        </p:nvGrpSpPr>
        <p:grpSpPr>
          <a:xfrm>
            <a:off x="15566705" y="4667653"/>
            <a:ext cx="1689275" cy="1788256"/>
            <a:chOff x="0" y="-47625"/>
            <a:chExt cx="812800" cy="860425"/>
          </a:xfrm>
        </p:grpSpPr>
        <p:sp>
          <p:nvSpPr>
            <p:cNvPr id="633" name="Google Shape;633;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5" name="Google Shape;635;p19"/>
          <p:cNvGrpSpPr/>
          <p:nvPr/>
        </p:nvGrpSpPr>
        <p:grpSpPr>
          <a:xfrm>
            <a:off x="13071125" y="2587063"/>
            <a:ext cx="1689275" cy="1788256"/>
            <a:chOff x="0" y="-47625"/>
            <a:chExt cx="812800" cy="860425"/>
          </a:xfrm>
        </p:grpSpPr>
        <p:sp>
          <p:nvSpPr>
            <p:cNvPr id="636" name="Google Shape;636;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8" name="Google Shape;638;p19"/>
          <p:cNvGrpSpPr/>
          <p:nvPr/>
        </p:nvGrpSpPr>
        <p:grpSpPr>
          <a:xfrm>
            <a:off x="15570025" y="2587063"/>
            <a:ext cx="1689275" cy="1788256"/>
            <a:chOff x="0" y="-47625"/>
            <a:chExt cx="812800" cy="860425"/>
          </a:xfrm>
        </p:grpSpPr>
        <p:sp>
          <p:nvSpPr>
            <p:cNvPr id="639" name="Google Shape;639;p19"/>
            <p:cNvSpPr/>
            <p:nvPr/>
          </p:nvSpPr>
          <p:spPr>
            <a:xfrm>
              <a:off x="0" y="0"/>
              <a:ext cx="812800" cy="812800"/>
            </a:xfrm>
            <a:custGeom>
              <a:rect b="b" l="l" r="r" t="t"/>
              <a:pathLst>
                <a:path extrusionOk="0" h="812800" w="812800">
                  <a:moveTo>
                    <a:pt x="114575" y="0"/>
                  </a:moveTo>
                  <a:lnTo>
                    <a:pt x="698225" y="0"/>
                  </a:lnTo>
                  <a:cubicBezTo>
                    <a:pt x="728612" y="0"/>
                    <a:pt x="757755" y="12071"/>
                    <a:pt x="779242" y="33558"/>
                  </a:cubicBezTo>
                  <a:cubicBezTo>
                    <a:pt x="800729" y="55045"/>
                    <a:pt x="812800" y="84188"/>
                    <a:pt x="812800" y="114575"/>
                  </a:cubicBezTo>
                  <a:lnTo>
                    <a:pt x="812800" y="698225"/>
                  </a:lnTo>
                  <a:cubicBezTo>
                    <a:pt x="812800" y="728612"/>
                    <a:pt x="800729" y="757755"/>
                    <a:pt x="779242" y="779242"/>
                  </a:cubicBezTo>
                  <a:cubicBezTo>
                    <a:pt x="757755" y="800729"/>
                    <a:pt x="728612" y="812800"/>
                    <a:pt x="698225" y="812800"/>
                  </a:cubicBezTo>
                  <a:lnTo>
                    <a:pt x="114575" y="812800"/>
                  </a:lnTo>
                  <a:cubicBezTo>
                    <a:pt x="84188" y="812800"/>
                    <a:pt x="55045" y="800729"/>
                    <a:pt x="33558" y="779242"/>
                  </a:cubicBezTo>
                  <a:cubicBezTo>
                    <a:pt x="12071" y="757755"/>
                    <a:pt x="0" y="728612"/>
                    <a:pt x="0" y="698225"/>
                  </a:cubicBezTo>
                  <a:lnTo>
                    <a:pt x="0" y="114575"/>
                  </a:lnTo>
                  <a:cubicBezTo>
                    <a:pt x="0" y="84188"/>
                    <a:pt x="12071" y="55045"/>
                    <a:pt x="33558" y="33558"/>
                  </a:cubicBezTo>
                  <a:cubicBezTo>
                    <a:pt x="55045" y="12071"/>
                    <a:pt x="84188" y="0"/>
                    <a:pt x="114575" y="0"/>
                  </a:cubicBezTo>
                  <a:close/>
                </a:path>
              </a:pathLst>
            </a:custGeom>
            <a:solidFill>
              <a:srgbClr val="0548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19"/>
            <p:cNvSpPr txBox="1"/>
            <p:nvPr/>
          </p:nvSpPr>
          <p:spPr>
            <a:xfrm>
              <a:off x="0" y="-47625"/>
              <a:ext cx="812800" cy="860425"/>
            </a:xfrm>
            <a:prstGeom prst="rect">
              <a:avLst/>
            </a:prstGeom>
            <a:noFill/>
            <a:ln>
              <a:noFill/>
            </a:ln>
          </p:spPr>
          <p:txBody>
            <a:bodyPr anchorCtr="0" anchor="ctr" bIns="66275" lIns="66275" spcFirstLastPara="1" rIns="66275" wrap="square" tIns="66275">
              <a:noAutofit/>
            </a:bodyPr>
            <a:lstStyle/>
            <a:p>
              <a:pPr indent="0" lvl="0" marL="0" marR="0" rtl="0" algn="ctr">
                <a:lnSpc>
                  <a:spcPct val="1711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1" name="Google Shape;641;p19"/>
          <p:cNvSpPr/>
          <p:nvPr/>
        </p:nvSpPr>
        <p:spPr>
          <a:xfrm>
            <a:off x="5665708" y="7092325"/>
            <a:ext cx="1513350" cy="1513350"/>
          </a:xfrm>
          <a:custGeom>
            <a:rect b="b" l="l" r="r" t="t"/>
            <a:pathLst>
              <a:path extrusionOk="0" h="1513350" w="1513350">
                <a:moveTo>
                  <a:pt x="0" y="0"/>
                </a:moveTo>
                <a:lnTo>
                  <a:pt x="1513350" y="0"/>
                </a:lnTo>
                <a:lnTo>
                  <a:pt x="1513350" y="1513350"/>
                </a:lnTo>
                <a:lnTo>
                  <a:pt x="0" y="1513350"/>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19"/>
          <p:cNvSpPr/>
          <p:nvPr/>
        </p:nvSpPr>
        <p:spPr>
          <a:xfrm>
            <a:off x="8290892" y="7270499"/>
            <a:ext cx="1274374" cy="1225271"/>
          </a:xfrm>
          <a:custGeom>
            <a:rect b="b" l="l" r="r" t="t"/>
            <a:pathLst>
              <a:path extrusionOk="0" h="1225271" w="1274374">
                <a:moveTo>
                  <a:pt x="0" y="0"/>
                </a:moveTo>
                <a:lnTo>
                  <a:pt x="1274373" y="0"/>
                </a:lnTo>
                <a:lnTo>
                  <a:pt x="1274373" y="1225271"/>
                </a:lnTo>
                <a:lnTo>
                  <a:pt x="0" y="1225271"/>
                </a:lnTo>
                <a:lnTo>
                  <a:pt x="0" y="0"/>
                </a:lnTo>
                <a:close/>
              </a:path>
            </a:pathLst>
          </a:custGeom>
          <a:blipFill rotWithShape="1">
            <a:blip r:embed="rId16">
              <a:alphaModFix/>
            </a:blip>
            <a:stretch>
              <a:fillRect b="-31687" l="-5717" r="-182317" t="-3474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19"/>
          <p:cNvSpPr/>
          <p:nvPr/>
        </p:nvSpPr>
        <p:spPr>
          <a:xfrm>
            <a:off x="10783435" y="7215263"/>
            <a:ext cx="1282439" cy="1338107"/>
          </a:xfrm>
          <a:custGeom>
            <a:rect b="b" l="l" r="r" t="t"/>
            <a:pathLst>
              <a:path extrusionOk="0" h="1338107" w="1282439">
                <a:moveTo>
                  <a:pt x="0" y="0"/>
                </a:moveTo>
                <a:lnTo>
                  <a:pt x="1282439" y="0"/>
                </a:lnTo>
                <a:lnTo>
                  <a:pt x="1282439" y="1338107"/>
                </a:lnTo>
                <a:lnTo>
                  <a:pt x="0" y="1338107"/>
                </a:lnTo>
                <a:lnTo>
                  <a:pt x="0" y="0"/>
                </a:lnTo>
                <a:close/>
              </a:path>
            </a:pathLst>
          </a:custGeom>
          <a:blipFill rotWithShape="1">
            <a:blip r:embed="rId17">
              <a:alphaModFix/>
            </a:blip>
            <a:stretch>
              <a:fillRect b="-87502" l="-139538" r="-135232" t="-145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19"/>
          <p:cNvSpPr/>
          <p:nvPr/>
        </p:nvSpPr>
        <p:spPr>
          <a:xfrm>
            <a:off x="13271150" y="7215263"/>
            <a:ext cx="1332144" cy="1333866"/>
          </a:xfrm>
          <a:custGeom>
            <a:rect b="b" l="l" r="r" t="t"/>
            <a:pathLst>
              <a:path extrusionOk="0" h="1333866" w="1332144">
                <a:moveTo>
                  <a:pt x="0" y="0"/>
                </a:moveTo>
                <a:lnTo>
                  <a:pt x="1332144" y="0"/>
                </a:lnTo>
                <a:lnTo>
                  <a:pt x="1332144" y="1333866"/>
                </a:lnTo>
                <a:lnTo>
                  <a:pt x="0" y="1333866"/>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19"/>
          <p:cNvSpPr/>
          <p:nvPr/>
        </p:nvSpPr>
        <p:spPr>
          <a:xfrm>
            <a:off x="13280675" y="2889441"/>
            <a:ext cx="1298910" cy="1239018"/>
          </a:xfrm>
          <a:custGeom>
            <a:rect b="b" l="l" r="r" t="t"/>
            <a:pathLst>
              <a:path extrusionOk="0" h="1239018" w="1298910">
                <a:moveTo>
                  <a:pt x="0" y="0"/>
                </a:moveTo>
                <a:lnTo>
                  <a:pt x="1298910" y="0"/>
                </a:lnTo>
                <a:lnTo>
                  <a:pt x="1298910" y="1239018"/>
                </a:lnTo>
                <a:lnTo>
                  <a:pt x="0" y="1239018"/>
                </a:lnTo>
                <a:lnTo>
                  <a:pt x="0" y="0"/>
                </a:lnTo>
                <a:close/>
              </a:path>
            </a:pathLst>
          </a:custGeom>
          <a:blipFill rotWithShape="1">
            <a:blip r:embed="rId19">
              <a:alphaModFix/>
            </a:blip>
            <a:stretch>
              <a:fillRect b="-11752" l="-7380" r="-8051" t="-926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19"/>
          <p:cNvSpPr/>
          <p:nvPr/>
        </p:nvSpPr>
        <p:spPr>
          <a:xfrm>
            <a:off x="13263711" y="4927769"/>
            <a:ext cx="1298910" cy="1365644"/>
          </a:xfrm>
          <a:custGeom>
            <a:rect b="b" l="l" r="r" t="t"/>
            <a:pathLst>
              <a:path extrusionOk="0" h="1365644" w="1298910">
                <a:moveTo>
                  <a:pt x="0" y="0"/>
                </a:moveTo>
                <a:lnTo>
                  <a:pt x="1298910" y="0"/>
                </a:lnTo>
                <a:lnTo>
                  <a:pt x="1298910" y="1365644"/>
                </a:lnTo>
                <a:lnTo>
                  <a:pt x="0" y="1365644"/>
                </a:lnTo>
                <a:lnTo>
                  <a:pt x="0" y="0"/>
                </a:lnTo>
                <a:close/>
              </a:path>
            </a:pathLst>
          </a:custGeom>
          <a:blipFill rotWithShape="1">
            <a:blip r:embed="rId20">
              <a:alphaModFix/>
            </a:blip>
            <a:stretch>
              <a:fillRect b="-38748" l="-26818" r="-31039" t="-1139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19"/>
          <p:cNvSpPr/>
          <p:nvPr/>
        </p:nvSpPr>
        <p:spPr>
          <a:xfrm>
            <a:off x="15739035" y="4938087"/>
            <a:ext cx="1344615" cy="1380474"/>
          </a:xfrm>
          <a:custGeom>
            <a:rect b="b" l="l" r="r" t="t"/>
            <a:pathLst>
              <a:path extrusionOk="0" h="1380474" w="1344615">
                <a:moveTo>
                  <a:pt x="0" y="0"/>
                </a:moveTo>
                <a:lnTo>
                  <a:pt x="1344615" y="0"/>
                </a:lnTo>
                <a:lnTo>
                  <a:pt x="1344615" y="1380474"/>
                </a:lnTo>
                <a:lnTo>
                  <a:pt x="0" y="1380474"/>
                </a:lnTo>
                <a:lnTo>
                  <a:pt x="0" y="0"/>
                </a:lnTo>
                <a:close/>
              </a:path>
            </a:pathLst>
          </a:custGeom>
          <a:blipFill rotWithShape="1">
            <a:blip r:embed="rId21">
              <a:alphaModFix/>
            </a:blip>
            <a:stretch>
              <a:fillRect b="-13370" l="-34913" r="-36281" t="-1151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19"/>
          <p:cNvSpPr/>
          <p:nvPr/>
        </p:nvSpPr>
        <p:spPr>
          <a:xfrm>
            <a:off x="15787440" y="7270499"/>
            <a:ext cx="1305735" cy="1305735"/>
          </a:xfrm>
          <a:custGeom>
            <a:rect b="b" l="l" r="r" t="t"/>
            <a:pathLst>
              <a:path extrusionOk="0" h="1305735" w="1305735">
                <a:moveTo>
                  <a:pt x="0" y="0"/>
                </a:moveTo>
                <a:lnTo>
                  <a:pt x="1305735" y="0"/>
                </a:lnTo>
                <a:lnTo>
                  <a:pt x="1305735" y="1305735"/>
                </a:lnTo>
                <a:lnTo>
                  <a:pt x="0" y="1305735"/>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19"/>
          <p:cNvSpPr/>
          <p:nvPr/>
        </p:nvSpPr>
        <p:spPr>
          <a:xfrm>
            <a:off x="15739035" y="2759198"/>
            <a:ext cx="1516945" cy="1550236"/>
          </a:xfrm>
          <a:custGeom>
            <a:rect b="b" l="l" r="r" t="t"/>
            <a:pathLst>
              <a:path extrusionOk="0" h="1550236" w="1516945">
                <a:moveTo>
                  <a:pt x="0" y="0"/>
                </a:moveTo>
                <a:lnTo>
                  <a:pt x="1516945" y="0"/>
                </a:lnTo>
                <a:lnTo>
                  <a:pt x="1516945" y="1550236"/>
                </a:lnTo>
                <a:lnTo>
                  <a:pt x="0" y="1550236"/>
                </a:lnTo>
                <a:lnTo>
                  <a:pt x="0" y="0"/>
                </a:lnTo>
                <a:close/>
              </a:path>
            </a:pathLst>
          </a:custGeom>
          <a:blipFill rotWithShape="1">
            <a:blip r:embed="rId23">
              <a:alphaModFix/>
            </a:blip>
            <a:stretch>
              <a:fillRect b="-80945" l="-147965" r="-141109" t="-3314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19"/>
          <p:cNvSpPr txBox="1"/>
          <p:nvPr/>
        </p:nvSpPr>
        <p:spPr>
          <a:xfrm>
            <a:off x="3573834" y="4327694"/>
            <a:ext cx="702618"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Zoom</a:t>
            </a:r>
            <a:endParaRPr/>
          </a:p>
        </p:txBody>
      </p:sp>
      <p:sp>
        <p:nvSpPr>
          <p:cNvPr id="651" name="Google Shape;651;p19"/>
          <p:cNvSpPr txBox="1"/>
          <p:nvPr/>
        </p:nvSpPr>
        <p:spPr>
          <a:xfrm>
            <a:off x="1080340" y="4310642"/>
            <a:ext cx="702618"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Slack</a:t>
            </a:r>
            <a:endParaRPr/>
          </a:p>
        </p:txBody>
      </p:sp>
      <p:sp>
        <p:nvSpPr>
          <p:cNvPr id="652" name="Google Shape;652;p19"/>
          <p:cNvSpPr txBox="1"/>
          <p:nvPr/>
        </p:nvSpPr>
        <p:spPr>
          <a:xfrm>
            <a:off x="6071074" y="4364013"/>
            <a:ext cx="702618"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Loom</a:t>
            </a:r>
            <a:endParaRPr/>
          </a:p>
        </p:txBody>
      </p:sp>
      <p:sp>
        <p:nvSpPr>
          <p:cNvPr id="653" name="Google Shape;653;p19"/>
          <p:cNvSpPr txBox="1"/>
          <p:nvPr/>
        </p:nvSpPr>
        <p:spPr>
          <a:xfrm>
            <a:off x="8350269" y="4381282"/>
            <a:ext cx="1195946"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HubSpot</a:t>
            </a:r>
            <a:endParaRPr/>
          </a:p>
        </p:txBody>
      </p:sp>
      <p:sp>
        <p:nvSpPr>
          <p:cNvPr id="654" name="Google Shape;654;p19"/>
          <p:cNvSpPr txBox="1"/>
          <p:nvPr/>
        </p:nvSpPr>
        <p:spPr>
          <a:xfrm>
            <a:off x="9710664" y="4407859"/>
            <a:ext cx="3446062"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Active Campaign</a:t>
            </a:r>
            <a:endParaRPr/>
          </a:p>
        </p:txBody>
      </p:sp>
      <p:sp>
        <p:nvSpPr>
          <p:cNvPr id="655" name="Google Shape;655;p19"/>
          <p:cNvSpPr txBox="1"/>
          <p:nvPr/>
        </p:nvSpPr>
        <p:spPr>
          <a:xfrm>
            <a:off x="13147201" y="4372539"/>
            <a:ext cx="1624950"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Dotloop</a:t>
            </a:r>
            <a:endParaRPr/>
          </a:p>
        </p:txBody>
      </p:sp>
      <p:sp>
        <p:nvSpPr>
          <p:cNvPr id="656" name="Google Shape;656;p19"/>
          <p:cNvSpPr txBox="1"/>
          <p:nvPr/>
        </p:nvSpPr>
        <p:spPr>
          <a:xfrm>
            <a:off x="15187744" y="4364013"/>
            <a:ext cx="2447197"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Google Calendar</a:t>
            </a:r>
            <a:endParaRPr/>
          </a:p>
        </p:txBody>
      </p:sp>
      <p:sp>
        <p:nvSpPr>
          <p:cNvPr id="657" name="Google Shape;657;p19"/>
          <p:cNvSpPr txBox="1"/>
          <p:nvPr/>
        </p:nvSpPr>
        <p:spPr>
          <a:xfrm>
            <a:off x="3367597" y="6536847"/>
            <a:ext cx="1025737"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Asana</a:t>
            </a:r>
            <a:endParaRPr/>
          </a:p>
        </p:txBody>
      </p:sp>
      <p:sp>
        <p:nvSpPr>
          <p:cNvPr id="658" name="Google Shape;658;p19"/>
          <p:cNvSpPr txBox="1"/>
          <p:nvPr/>
        </p:nvSpPr>
        <p:spPr>
          <a:xfrm>
            <a:off x="954245" y="6547163"/>
            <a:ext cx="951062"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Trello</a:t>
            </a:r>
            <a:endParaRPr/>
          </a:p>
        </p:txBody>
      </p:sp>
      <p:sp>
        <p:nvSpPr>
          <p:cNvPr id="659" name="Google Shape;659;p19"/>
          <p:cNvSpPr txBox="1"/>
          <p:nvPr/>
        </p:nvSpPr>
        <p:spPr>
          <a:xfrm>
            <a:off x="5858173" y="6571959"/>
            <a:ext cx="1212301"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ClickUp</a:t>
            </a:r>
            <a:endParaRPr/>
          </a:p>
        </p:txBody>
      </p:sp>
      <p:sp>
        <p:nvSpPr>
          <p:cNvPr id="660" name="Google Shape;660;p19"/>
          <p:cNvSpPr txBox="1"/>
          <p:nvPr/>
        </p:nvSpPr>
        <p:spPr>
          <a:xfrm>
            <a:off x="7889624" y="6571959"/>
            <a:ext cx="1874636"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Quickbooks</a:t>
            </a:r>
            <a:endParaRPr/>
          </a:p>
        </p:txBody>
      </p:sp>
      <p:sp>
        <p:nvSpPr>
          <p:cNvPr id="661" name="Google Shape;661;p19"/>
          <p:cNvSpPr txBox="1"/>
          <p:nvPr/>
        </p:nvSpPr>
        <p:spPr>
          <a:xfrm>
            <a:off x="11056991" y="6571959"/>
            <a:ext cx="702618"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Xero</a:t>
            </a:r>
            <a:endParaRPr/>
          </a:p>
        </p:txBody>
      </p:sp>
      <p:sp>
        <p:nvSpPr>
          <p:cNvPr id="662" name="Google Shape;662;p19"/>
          <p:cNvSpPr txBox="1"/>
          <p:nvPr/>
        </p:nvSpPr>
        <p:spPr>
          <a:xfrm>
            <a:off x="13112598" y="6536847"/>
            <a:ext cx="1635065"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Mailchimp</a:t>
            </a:r>
            <a:endParaRPr/>
          </a:p>
        </p:txBody>
      </p:sp>
      <p:sp>
        <p:nvSpPr>
          <p:cNvPr id="663" name="Google Shape;663;p19"/>
          <p:cNvSpPr txBox="1"/>
          <p:nvPr/>
        </p:nvSpPr>
        <p:spPr>
          <a:xfrm>
            <a:off x="15566944" y="6571959"/>
            <a:ext cx="1746727"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Google Voice</a:t>
            </a:r>
            <a:endParaRPr/>
          </a:p>
        </p:txBody>
      </p:sp>
      <p:sp>
        <p:nvSpPr>
          <p:cNvPr id="664" name="Google Shape;664;p19"/>
          <p:cNvSpPr txBox="1"/>
          <p:nvPr/>
        </p:nvSpPr>
        <p:spPr>
          <a:xfrm>
            <a:off x="3202359" y="8697146"/>
            <a:ext cx="1356211"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Drop Box</a:t>
            </a:r>
            <a:endParaRPr/>
          </a:p>
        </p:txBody>
      </p:sp>
      <p:sp>
        <p:nvSpPr>
          <p:cNvPr id="665" name="Google Shape;665;p19"/>
          <p:cNvSpPr txBox="1"/>
          <p:nvPr/>
        </p:nvSpPr>
        <p:spPr>
          <a:xfrm>
            <a:off x="499458" y="8680147"/>
            <a:ext cx="1695223"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Google Drive</a:t>
            </a:r>
            <a:endParaRPr/>
          </a:p>
        </p:txBody>
      </p:sp>
      <p:sp>
        <p:nvSpPr>
          <p:cNvPr id="666" name="Google Shape;666;p19"/>
          <p:cNvSpPr txBox="1"/>
          <p:nvPr/>
        </p:nvSpPr>
        <p:spPr>
          <a:xfrm>
            <a:off x="5728243" y="8697146"/>
            <a:ext cx="1402895"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AppFolio</a:t>
            </a:r>
            <a:endParaRPr/>
          </a:p>
        </p:txBody>
      </p:sp>
      <p:sp>
        <p:nvSpPr>
          <p:cNvPr id="667" name="Google Shape;667;p19"/>
          <p:cNvSpPr txBox="1"/>
          <p:nvPr/>
        </p:nvSpPr>
        <p:spPr>
          <a:xfrm>
            <a:off x="8369319" y="8742991"/>
            <a:ext cx="1195946"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Buildium</a:t>
            </a:r>
            <a:endParaRPr/>
          </a:p>
        </p:txBody>
      </p:sp>
      <p:sp>
        <p:nvSpPr>
          <p:cNvPr id="668" name="Google Shape;668;p19"/>
          <p:cNvSpPr txBox="1"/>
          <p:nvPr/>
        </p:nvSpPr>
        <p:spPr>
          <a:xfrm>
            <a:off x="10426595" y="8733466"/>
            <a:ext cx="1996119"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GoHighLevel</a:t>
            </a:r>
            <a:endParaRPr/>
          </a:p>
        </p:txBody>
      </p:sp>
      <p:sp>
        <p:nvSpPr>
          <p:cNvPr id="669" name="Google Shape;669;p19"/>
          <p:cNvSpPr txBox="1"/>
          <p:nvPr/>
        </p:nvSpPr>
        <p:spPr>
          <a:xfrm>
            <a:off x="13321802" y="8733466"/>
            <a:ext cx="1197606"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DocuSign</a:t>
            </a:r>
            <a:endParaRPr/>
          </a:p>
        </p:txBody>
      </p:sp>
      <p:sp>
        <p:nvSpPr>
          <p:cNvPr id="670" name="Google Shape;670;p19"/>
          <p:cNvSpPr txBox="1"/>
          <p:nvPr/>
        </p:nvSpPr>
        <p:spPr>
          <a:xfrm>
            <a:off x="16025018" y="8742991"/>
            <a:ext cx="994651"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2000">
                <a:solidFill>
                  <a:srgbClr val="054876"/>
                </a:solidFill>
                <a:latin typeface="Arial"/>
                <a:ea typeface="Arial"/>
                <a:cs typeface="Arial"/>
                <a:sym typeface="Arial"/>
              </a:rPr>
              <a:t>Gmail</a:t>
            </a:r>
            <a:endParaRPr/>
          </a:p>
        </p:txBody>
      </p:sp>
      <p:sp>
        <p:nvSpPr>
          <p:cNvPr id="671" name="Google Shape;671;p19"/>
          <p:cNvSpPr txBox="1"/>
          <p:nvPr/>
        </p:nvSpPr>
        <p:spPr>
          <a:xfrm>
            <a:off x="384798" y="1598708"/>
            <a:ext cx="17518403" cy="74930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Examples of Tools Used by the VAs</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p:nvPr/>
        </p:nvSpPr>
        <p:spPr>
          <a:xfrm>
            <a:off x="0" y="1133475"/>
            <a:ext cx="18288000" cy="8667750"/>
          </a:xfrm>
          <a:custGeom>
            <a:rect b="b" l="l" r="r" t="t"/>
            <a:pathLst>
              <a:path extrusionOk="0" h="8667750" w="18288000">
                <a:moveTo>
                  <a:pt x="0" y="0"/>
                </a:moveTo>
                <a:lnTo>
                  <a:pt x="18288000" y="0"/>
                </a:lnTo>
                <a:lnTo>
                  <a:pt x="18288000" y="8667750"/>
                </a:lnTo>
                <a:lnTo>
                  <a:pt x="0" y="8667750"/>
                </a:lnTo>
                <a:lnTo>
                  <a:pt x="0" y="0"/>
                </a:lnTo>
                <a:close/>
              </a:path>
            </a:pathLst>
          </a:custGeom>
          <a:blipFill rotWithShape="1">
            <a:blip r:embed="rId3">
              <a:alphaModFix amt="21999"/>
            </a:blip>
            <a:stretch>
              <a:fillRect b="-16240" l="0" r="0" t="-162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7" name="Google Shape;107;p2"/>
          <p:cNvGrpSpPr/>
          <p:nvPr/>
        </p:nvGrpSpPr>
        <p:grpSpPr>
          <a:xfrm>
            <a:off x="6356333" y="-144661"/>
            <a:ext cx="11931667" cy="10182351"/>
            <a:chOff x="0" y="-38100"/>
            <a:chExt cx="3142497" cy="2681771"/>
          </a:xfrm>
        </p:grpSpPr>
        <p:sp>
          <p:nvSpPr>
            <p:cNvPr id="108" name="Google Shape;108;p2"/>
            <p:cNvSpPr/>
            <p:nvPr/>
          </p:nvSpPr>
          <p:spPr>
            <a:xfrm>
              <a:off x="0" y="0"/>
              <a:ext cx="3142497" cy="2643671"/>
            </a:xfrm>
            <a:custGeom>
              <a:rect b="b" l="l" r="r" t="t"/>
              <a:pathLst>
                <a:path extrusionOk="0" h="2643671" w="3142497">
                  <a:moveTo>
                    <a:pt x="0" y="0"/>
                  </a:moveTo>
                  <a:lnTo>
                    <a:pt x="3142497" y="0"/>
                  </a:lnTo>
                  <a:lnTo>
                    <a:pt x="3142497" y="2643671"/>
                  </a:lnTo>
                  <a:lnTo>
                    <a:pt x="0" y="264367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txBox="1"/>
            <p:nvPr/>
          </p:nvSpPr>
          <p:spPr>
            <a:xfrm>
              <a:off x="0" y="-38100"/>
              <a:ext cx="3142497" cy="268177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0" name="Google Shape;110;p2"/>
          <p:cNvSpPr/>
          <p:nvPr/>
        </p:nvSpPr>
        <p:spPr>
          <a:xfrm rot="10800000">
            <a:off x="3639573" y="-144657"/>
            <a:ext cx="3381150" cy="15387693"/>
          </a:xfrm>
          <a:custGeom>
            <a:rect b="b" l="l" r="r" t="t"/>
            <a:pathLst>
              <a:path extrusionOk="0" h="15387693" w="3381150">
                <a:moveTo>
                  <a:pt x="0" y="0"/>
                </a:moveTo>
                <a:lnTo>
                  <a:pt x="3381150" y="0"/>
                </a:lnTo>
                <a:lnTo>
                  <a:pt x="3381150" y="15387693"/>
                </a:lnTo>
                <a:lnTo>
                  <a:pt x="0" y="15387693"/>
                </a:lnTo>
                <a:lnTo>
                  <a:pt x="0" y="0"/>
                </a:lnTo>
                <a:close/>
              </a:path>
            </a:pathLst>
          </a:custGeom>
          <a:blipFill rotWithShape="1">
            <a:blip r:embed="rId4">
              <a:alphaModFix/>
            </a:blip>
            <a:stretch>
              <a:fillRect b="-36486" l="-294321" r="0" t="-3855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1" name="Google Shape;111;p2"/>
          <p:cNvGrpSpPr/>
          <p:nvPr/>
        </p:nvGrpSpPr>
        <p:grpSpPr>
          <a:xfrm>
            <a:off x="-395370" y="9656564"/>
            <a:ext cx="18683370" cy="1173361"/>
            <a:chOff x="0" y="-192881"/>
            <a:chExt cx="24911160" cy="1564481"/>
          </a:xfrm>
        </p:grpSpPr>
        <p:grpSp>
          <p:nvGrpSpPr>
            <p:cNvPr id="112" name="Google Shape;112;p2"/>
            <p:cNvGrpSpPr/>
            <p:nvPr/>
          </p:nvGrpSpPr>
          <p:grpSpPr>
            <a:xfrm>
              <a:off x="527160" y="-192881"/>
              <a:ext cx="24384000" cy="1564481"/>
              <a:chOff x="0" y="-38100"/>
              <a:chExt cx="4816593" cy="309033"/>
            </a:xfrm>
          </p:grpSpPr>
          <p:sp>
            <p:nvSpPr>
              <p:cNvPr id="113" name="Google Shape;113;p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2"/>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5" name="Google Shape;115;p2"/>
            <p:cNvGrpSpPr/>
            <p:nvPr/>
          </p:nvGrpSpPr>
          <p:grpSpPr>
            <a:xfrm>
              <a:off x="0" y="-29567"/>
              <a:ext cx="24911160" cy="1253318"/>
              <a:chOff x="0" y="-38100"/>
              <a:chExt cx="4920723" cy="247569"/>
            </a:xfrm>
          </p:grpSpPr>
          <p:sp>
            <p:nvSpPr>
              <p:cNvPr id="116" name="Google Shape;116;p2"/>
              <p:cNvSpPr/>
              <p:nvPr/>
            </p:nvSpPr>
            <p:spPr>
              <a:xfrm>
                <a:off x="0" y="0"/>
                <a:ext cx="4920723" cy="209469"/>
              </a:xfrm>
              <a:custGeom>
                <a:rect b="b" l="l" r="r" t="t"/>
                <a:pathLst>
                  <a:path extrusionOk="0" h="209469" w="4920723">
                    <a:moveTo>
                      <a:pt x="0" y="0"/>
                    </a:moveTo>
                    <a:lnTo>
                      <a:pt x="4920723" y="0"/>
                    </a:lnTo>
                    <a:lnTo>
                      <a:pt x="4920723" y="209469"/>
                    </a:lnTo>
                    <a:lnTo>
                      <a:pt x="0" y="209469"/>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2"/>
              <p:cNvSpPr txBox="1"/>
              <p:nvPr/>
            </p:nvSpPr>
            <p:spPr>
              <a:xfrm>
                <a:off x="0" y="-38100"/>
                <a:ext cx="4920723" cy="247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18" name="Google Shape;118;p2"/>
          <p:cNvGrpSpPr/>
          <p:nvPr/>
        </p:nvGrpSpPr>
        <p:grpSpPr>
          <a:xfrm>
            <a:off x="16000572" y="438745"/>
            <a:ext cx="2034407" cy="2034407"/>
            <a:chOff x="0" y="0"/>
            <a:chExt cx="812800" cy="812800"/>
          </a:xfrm>
        </p:grpSpPr>
        <p:sp>
          <p:nvSpPr>
            <p:cNvPr id="119" name="Google Shape;119;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73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2"/>
            <p:cNvSpPr txBox="1"/>
            <p:nvPr/>
          </p:nvSpPr>
          <p:spPr>
            <a:xfrm>
              <a:off x="76200" y="38100"/>
              <a:ext cx="660400" cy="698500"/>
            </a:xfrm>
            <a:prstGeom prst="rect">
              <a:avLst/>
            </a:prstGeom>
            <a:noFill/>
            <a:ln>
              <a:noFill/>
            </a:ln>
          </p:spPr>
          <p:txBody>
            <a:bodyPr anchorCtr="0" anchor="ctr" bIns="44525" lIns="44525" spcFirstLastPara="1" rIns="44525" wrap="square" tIns="44525">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1" name="Google Shape;121;p2"/>
          <p:cNvSpPr/>
          <p:nvPr/>
        </p:nvSpPr>
        <p:spPr>
          <a:xfrm>
            <a:off x="16074354" y="512528"/>
            <a:ext cx="1886842" cy="188684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0" l="-8318" r="-2367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2" name="Google Shape;122;p2"/>
          <p:cNvGrpSpPr/>
          <p:nvPr/>
        </p:nvGrpSpPr>
        <p:grpSpPr>
          <a:xfrm>
            <a:off x="16000572" y="2740402"/>
            <a:ext cx="2034407" cy="2034407"/>
            <a:chOff x="0" y="0"/>
            <a:chExt cx="812800" cy="812800"/>
          </a:xfrm>
        </p:grpSpPr>
        <p:sp>
          <p:nvSpPr>
            <p:cNvPr id="123" name="Google Shape;123;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73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2"/>
            <p:cNvSpPr txBox="1"/>
            <p:nvPr/>
          </p:nvSpPr>
          <p:spPr>
            <a:xfrm>
              <a:off x="76200" y="38100"/>
              <a:ext cx="660400" cy="698500"/>
            </a:xfrm>
            <a:prstGeom prst="rect">
              <a:avLst/>
            </a:prstGeom>
            <a:noFill/>
            <a:ln>
              <a:noFill/>
            </a:ln>
          </p:spPr>
          <p:txBody>
            <a:bodyPr anchorCtr="0" anchor="ctr" bIns="44525" lIns="44525" spcFirstLastPara="1" rIns="44525" wrap="square" tIns="44525">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5" name="Google Shape;125;p2"/>
          <p:cNvSpPr/>
          <p:nvPr/>
        </p:nvSpPr>
        <p:spPr>
          <a:xfrm>
            <a:off x="16074354" y="2814184"/>
            <a:ext cx="1886842" cy="188684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b="-15893" l="-2192" r="-17898" t="-3446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6" name="Google Shape;126;p2"/>
          <p:cNvGrpSpPr/>
          <p:nvPr/>
        </p:nvGrpSpPr>
        <p:grpSpPr>
          <a:xfrm>
            <a:off x="16000572" y="5143500"/>
            <a:ext cx="2034407" cy="2034407"/>
            <a:chOff x="0" y="0"/>
            <a:chExt cx="812800" cy="812800"/>
          </a:xfrm>
        </p:grpSpPr>
        <p:sp>
          <p:nvSpPr>
            <p:cNvPr id="127" name="Google Shape;127;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73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2"/>
            <p:cNvSpPr txBox="1"/>
            <p:nvPr/>
          </p:nvSpPr>
          <p:spPr>
            <a:xfrm>
              <a:off x="76200" y="38100"/>
              <a:ext cx="660400" cy="698500"/>
            </a:xfrm>
            <a:prstGeom prst="rect">
              <a:avLst/>
            </a:prstGeom>
            <a:noFill/>
            <a:ln>
              <a:noFill/>
            </a:ln>
          </p:spPr>
          <p:txBody>
            <a:bodyPr anchorCtr="0" anchor="ctr" bIns="44525" lIns="44525" spcFirstLastPara="1" rIns="44525" wrap="square" tIns="44525">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9" name="Google Shape;129;p2"/>
          <p:cNvSpPr/>
          <p:nvPr/>
        </p:nvSpPr>
        <p:spPr>
          <a:xfrm>
            <a:off x="16074354" y="5217282"/>
            <a:ext cx="1886842" cy="188684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7">
              <a:alphaModFix/>
            </a:blip>
            <a:stretch>
              <a:fillRect b="0" l="-8729" r="-2628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0" name="Google Shape;130;p2"/>
          <p:cNvGrpSpPr/>
          <p:nvPr/>
        </p:nvGrpSpPr>
        <p:grpSpPr>
          <a:xfrm>
            <a:off x="16000572" y="7445157"/>
            <a:ext cx="2034407" cy="2034407"/>
            <a:chOff x="0" y="0"/>
            <a:chExt cx="812800" cy="812800"/>
          </a:xfrm>
        </p:grpSpPr>
        <p:sp>
          <p:nvSpPr>
            <p:cNvPr id="131" name="Google Shape;131;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73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2"/>
            <p:cNvSpPr txBox="1"/>
            <p:nvPr/>
          </p:nvSpPr>
          <p:spPr>
            <a:xfrm>
              <a:off x="76200" y="38100"/>
              <a:ext cx="660400" cy="698500"/>
            </a:xfrm>
            <a:prstGeom prst="rect">
              <a:avLst/>
            </a:prstGeom>
            <a:noFill/>
            <a:ln>
              <a:noFill/>
            </a:ln>
          </p:spPr>
          <p:txBody>
            <a:bodyPr anchorCtr="0" anchor="ctr" bIns="44525" lIns="44525" spcFirstLastPara="1" rIns="44525" wrap="square" tIns="44525">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3" name="Google Shape;133;p2"/>
          <p:cNvSpPr/>
          <p:nvPr/>
        </p:nvSpPr>
        <p:spPr>
          <a:xfrm>
            <a:off x="16074354" y="7518939"/>
            <a:ext cx="1886842" cy="188684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8">
              <a:alphaModFix/>
            </a:blip>
            <a:stretch>
              <a:fillRect b="-10465" l="-29776" r="-1596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4" name="Google Shape;134;p2"/>
          <p:cNvGrpSpPr/>
          <p:nvPr/>
        </p:nvGrpSpPr>
        <p:grpSpPr>
          <a:xfrm>
            <a:off x="935707" y="835018"/>
            <a:ext cx="5845175" cy="5845175"/>
            <a:chOff x="0" y="0"/>
            <a:chExt cx="7793567" cy="7793567"/>
          </a:xfrm>
        </p:grpSpPr>
        <p:grpSp>
          <p:nvGrpSpPr>
            <p:cNvPr id="135" name="Google Shape;135;p2"/>
            <p:cNvGrpSpPr/>
            <p:nvPr/>
          </p:nvGrpSpPr>
          <p:grpSpPr>
            <a:xfrm>
              <a:off x="0" y="0"/>
              <a:ext cx="7793567" cy="7793567"/>
              <a:chOff x="0" y="0"/>
              <a:chExt cx="812800" cy="812800"/>
            </a:xfrm>
          </p:grpSpPr>
          <p:sp>
            <p:nvSpPr>
              <p:cNvPr id="136" name="Google Shape;136;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F8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2"/>
              <p:cNvSpPr txBox="1"/>
              <p:nvPr/>
            </p:nvSpPr>
            <p:spPr>
              <a:xfrm>
                <a:off x="76200" y="38100"/>
                <a:ext cx="660400" cy="698500"/>
              </a:xfrm>
              <a:prstGeom prst="rect">
                <a:avLst/>
              </a:prstGeom>
              <a:noFill/>
              <a:ln>
                <a:noFill/>
              </a:ln>
            </p:spPr>
            <p:txBody>
              <a:bodyPr anchorCtr="0" anchor="ctr" bIns="44525" lIns="44525" spcFirstLastPara="1" rIns="44525" wrap="square" tIns="44525">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8" name="Google Shape;138;p2"/>
            <p:cNvSpPr/>
            <p:nvPr/>
          </p:nvSpPr>
          <p:spPr>
            <a:xfrm>
              <a:off x="108330" y="108330"/>
              <a:ext cx="7576906" cy="757690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9" name="Google Shape;139;p2"/>
          <p:cNvGrpSpPr/>
          <p:nvPr/>
        </p:nvGrpSpPr>
        <p:grpSpPr>
          <a:xfrm>
            <a:off x="-79776" y="7115713"/>
            <a:ext cx="8201301" cy="1539027"/>
            <a:chOff x="-575591" y="-82917"/>
            <a:chExt cx="9014400" cy="2052037"/>
          </a:xfrm>
        </p:grpSpPr>
        <p:sp>
          <p:nvSpPr>
            <p:cNvPr id="140" name="Google Shape;140;p2"/>
            <p:cNvSpPr txBox="1"/>
            <p:nvPr/>
          </p:nvSpPr>
          <p:spPr>
            <a:xfrm>
              <a:off x="319308" y="-82917"/>
              <a:ext cx="7401600" cy="1364700"/>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lang="en-US" sz="6649">
                  <a:solidFill>
                    <a:srgbClr val="054876"/>
                  </a:solidFill>
                  <a:latin typeface="Poppins"/>
                  <a:ea typeface="Poppins"/>
                  <a:cs typeface="Poppins"/>
                  <a:sym typeface="Poppins"/>
                </a:rPr>
                <a:t>Frank Patalano</a:t>
              </a:r>
              <a:endParaRPr b="1" sz="6649">
                <a:solidFill>
                  <a:srgbClr val="054876"/>
                </a:solidFill>
                <a:latin typeface="Poppins"/>
                <a:ea typeface="Poppins"/>
                <a:cs typeface="Poppins"/>
                <a:sym typeface="Poppins"/>
              </a:endParaRPr>
            </a:p>
          </p:txBody>
        </p:sp>
        <p:sp>
          <p:nvSpPr>
            <p:cNvPr id="141" name="Google Shape;141;p2"/>
            <p:cNvSpPr txBox="1"/>
            <p:nvPr/>
          </p:nvSpPr>
          <p:spPr>
            <a:xfrm>
              <a:off x="-575591" y="1456120"/>
              <a:ext cx="9014400" cy="513000"/>
            </a:xfrm>
            <a:prstGeom prst="rect">
              <a:avLst/>
            </a:prstGeom>
            <a:noFill/>
            <a:ln>
              <a:noFill/>
            </a:ln>
          </p:spPr>
          <p:txBody>
            <a:bodyPr anchorCtr="0" anchor="t" bIns="0" lIns="0" spcFirstLastPara="1" rIns="0" wrap="square" tIns="0">
              <a:spAutoFit/>
            </a:bodyPr>
            <a:lstStyle/>
            <a:p>
              <a:pPr indent="0" lvl="0" marL="0" marR="0" rtl="0" algn="ctr">
                <a:lnSpc>
                  <a:spcPct val="124009"/>
                </a:lnSpc>
                <a:spcBef>
                  <a:spcPts val="0"/>
                </a:spcBef>
                <a:spcAft>
                  <a:spcPts val="0"/>
                </a:spcAft>
                <a:buNone/>
              </a:pPr>
              <a:r>
                <a:rPr i="1" lang="en-US" sz="2499">
                  <a:solidFill>
                    <a:srgbClr val="000000"/>
                  </a:solidFill>
                  <a:latin typeface="Sansita"/>
                  <a:ea typeface="Sansita"/>
                  <a:cs typeface="Sansita"/>
                  <a:sym typeface="Sansita"/>
                </a:rPr>
                <a:t>Full Time Accredited Real Estate Investor and Entrepreneur</a:t>
              </a:r>
              <a:endParaRPr/>
            </a:p>
          </p:txBody>
        </p:sp>
      </p:grpSp>
      <p:sp>
        <p:nvSpPr>
          <p:cNvPr id="142" name="Google Shape;142;p2"/>
          <p:cNvSpPr txBox="1"/>
          <p:nvPr/>
        </p:nvSpPr>
        <p:spPr>
          <a:xfrm>
            <a:off x="7981700" y="476000"/>
            <a:ext cx="7912200" cy="5310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a:solidFill>
                  <a:srgbClr val="000000"/>
                </a:solidFill>
                <a:latin typeface="Arial"/>
                <a:ea typeface="Arial"/>
                <a:cs typeface="Arial"/>
                <a:sym typeface="Arial"/>
              </a:rPr>
              <a:t>Frank Patalano started out as a school teacher with a second job in retail. As his savings grew, and after giving up on stocks, he decided to try real estate. Starting with a house or so annually, he eventually decided to take the leap to be a full-time investor. Frank is now passively or actively involved in 12 markets across the US and Caribbean. While mostly experienced in Multifamily rentals, he also has some experience in Hard Money Lending, New Construction, Commercial Rentals, and fix and flips. Currently, his businesses focus on Syndications, Virtual Assistants, and Boutique Hotels.</a:t>
            </a:r>
            <a:endParaRPr/>
          </a:p>
        </p:txBody>
      </p:sp>
      <p:sp>
        <p:nvSpPr>
          <p:cNvPr id="143" name="Google Shape;143;p2"/>
          <p:cNvSpPr txBox="1"/>
          <p:nvPr/>
        </p:nvSpPr>
        <p:spPr>
          <a:xfrm>
            <a:off x="7981700" y="5970800"/>
            <a:ext cx="7912200" cy="3940500"/>
          </a:xfrm>
          <a:prstGeom prst="rect">
            <a:avLst/>
          </a:prstGeom>
          <a:noFill/>
          <a:ln>
            <a:noFill/>
          </a:ln>
        </p:spPr>
        <p:txBody>
          <a:bodyPr anchorCtr="0" anchor="t" bIns="0" lIns="0" spcFirstLastPara="1" rIns="0" wrap="square" tIns="0">
            <a:spAutoFit/>
          </a:bodyPr>
          <a:lstStyle/>
          <a:p>
            <a:pPr indent="-192408" lvl="1" marL="410217" marR="0" rtl="0" algn="l">
              <a:lnSpc>
                <a:spcPct val="14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Current Real Estate Holdings- 14 units in RI and NH</a:t>
            </a:r>
            <a:endParaRPr sz="1200"/>
          </a:p>
          <a:p>
            <a:pPr indent="-192408" lvl="1" marL="410217" marR="0" rtl="0" algn="l">
              <a:lnSpc>
                <a:spcPct val="14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JV- 47 units in RI</a:t>
            </a:r>
            <a:endParaRPr sz="1200"/>
          </a:p>
          <a:p>
            <a:pPr indent="-192408" lvl="1" marL="410217" marR="0" rtl="0" algn="l">
              <a:lnSpc>
                <a:spcPct val="14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JV- 30 units in WV</a:t>
            </a:r>
            <a:endParaRPr sz="1200"/>
          </a:p>
          <a:p>
            <a:pPr indent="-192408" lvl="1" marL="410217" marR="0" rtl="0" algn="l">
              <a:lnSpc>
                <a:spcPct val="14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General Partner- 573 units currently Ridgeline Apartments, Pocatello, ID, 100 Mary Apartment Homes, Iowa Park, TX, Apt Portfolio, Albuquerque, NM, Wando East 79 Mt. Pleasant, SC, Brigadoon Apartments, Wichita Falls, TX, Wando East 51, Mt. Pleasant, SC, Apt Portfolio, Southbridge, MA, Wellesley Place, Columbia, SC</a:t>
            </a:r>
            <a:endParaRPr sz="1200"/>
          </a:p>
          <a:p>
            <a:pPr indent="-192408" lvl="1" marL="410217" marR="0" rtl="0" algn="l">
              <a:lnSpc>
                <a:spcPct val="14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Limited Partner- Currently in 852 units as an LP</a:t>
            </a:r>
            <a:endParaRPr sz="1200"/>
          </a:p>
          <a:p>
            <a:pPr indent="-192408" lvl="1" marL="410217" marR="0" rtl="0" algn="l">
              <a:lnSpc>
                <a:spcPct val="14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Majority Owner- Bella Vida Hotel in Punta Cana</a:t>
            </a:r>
            <a:endParaRPr sz="1200"/>
          </a:p>
          <a:p>
            <a:pPr indent="0" lvl="0" marL="0" marR="0" rtl="0" algn="l">
              <a:lnSpc>
                <a:spcPct val="140000"/>
              </a:lnSpc>
              <a:spcBef>
                <a:spcPts val="0"/>
              </a:spcBef>
              <a:spcAft>
                <a:spcPts val="0"/>
              </a:spcAft>
              <a:buNone/>
            </a:pPr>
            <a:r>
              <a:t/>
            </a:r>
            <a:endParaRPr sz="1800">
              <a:solidFill>
                <a:srgbClr val="000000"/>
              </a:solidFill>
              <a:latin typeface="Arial"/>
              <a:ea typeface="Arial"/>
              <a:cs typeface="Arial"/>
              <a:sym typeface="Arial"/>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grpSp>
        <p:nvGrpSpPr>
          <p:cNvPr id="676" name="Google Shape;676;p20"/>
          <p:cNvGrpSpPr/>
          <p:nvPr/>
        </p:nvGrpSpPr>
        <p:grpSpPr>
          <a:xfrm>
            <a:off x="0" y="9113639"/>
            <a:ext cx="18288000" cy="1173361"/>
            <a:chOff x="0" y="-38100"/>
            <a:chExt cx="4816593" cy="309033"/>
          </a:xfrm>
        </p:grpSpPr>
        <p:sp>
          <p:nvSpPr>
            <p:cNvPr id="677" name="Google Shape;677;p2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20"/>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9" name="Google Shape;679;p20"/>
          <p:cNvGrpSpPr/>
          <p:nvPr/>
        </p:nvGrpSpPr>
        <p:grpSpPr>
          <a:xfrm>
            <a:off x="468630" y="9627989"/>
            <a:ext cx="17350740" cy="659011"/>
            <a:chOff x="0" y="-38100"/>
            <a:chExt cx="4569742" cy="173567"/>
          </a:xfrm>
        </p:grpSpPr>
        <p:sp>
          <p:nvSpPr>
            <p:cNvPr id="680" name="Google Shape;680;p20"/>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20"/>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2" name="Google Shape;682;p20"/>
          <p:cNvGrpSpPr/>
          <p:nvPr/>
        </p:nvGrpSpPr>
        <p:grpSpPr>
          <a:xfrm>
            <a:off x="468630" y="9365099"/>
            <a:ext cx="17350740" cy="670441"/>
            <a:chOff x="0" y="-38100"/>
            <a:chExt cx="4569742" cy="176577"/>
          </a:xfrm>
        </p:grpSpPr>
        <p:sp>
          <p:nvSpPr>
            <p:cNvPr id="683" name="Google Shape;683;p20"/>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p20"/>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5" name="Google Shape;685;p20"/>
          <p:cNvSpPr txBox="1"/>
          <p:nvPr/>
        </p:nvSpPr>
        <p:spPr>
          <a:xfrm>
            <a:off x="1451987" y="1785498"/>
            <a:ext cx="15528540" cy="2015491"/>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lang="en-US" sz="8000">
                <a:solidFill>
                  <a:srgbClr val="054876"/>
                </a:solidFill>
                <a:latin typeface="Bebas Neue"/>
                <a:ea typeface="Bebas Neue"/>
                <a:cs typeface="Bebas Neue"/>
                <a:sym typeface="Bebas Neue"/>
              </a:rPr>
              <a:t>Leverage Virtual Assistants to Grow Your Real Estate Syndication Business</a:t>
            </a:r>
            <a:endParaRPr/>
          </a:p>
        </p:txBody>
      </p:sp>
      <p:grpSp>
        <p:nvGrpSpPr>
          <p:cNvPr id="686" name="Google Shape;686;p20"/>
          <p:cNvGrpSpPr/>
          <p:nvPr/>
        </p:nvGrpSpPr>
        <p:grpSpPr>
          <a:xfrm>
            <a:off x="1294889" y="4103728"/>
            <a:ext cx="15842735" cy="5061316"/>
            <a:chOff x="0" y="-2748"/>
            <a:chExt cx="21123647" cy="6748422"/>
          </a:xfrm>
        </p:grpSpPr>
        <p:grpSp>
          <p:nvGrpSpPr>
            <p:cNvPr id="687" name="Google Shape;687;p20"/>
            <p:cNvGrpSpPr/>
            <p:nvPr/>
          </p:nvGrpSpPr>
          <p:grpSpPr>
            <a:xfrm>
              <a:off x="849790" y="-2748"/>
              <a:ext cx="3598356" cy="3434494"/>
              <a:chOff x="-156812" y="-5088"/>
              <a:chExt cx="6663624" cy="6360176"/>
            </a:xfrm>
          </p:grpSpPr>
          <p:sp>
            <p:nvSpPr>
              <p:cNvPr id="688" name="Google Shape;688;p20"/>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a:gsLst>
                  <a:gs pos="0">
                    <a:srgbClr val="339DDD"/>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20"/>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3">
                  <a:alphaModFix/>
                </a:blip>
                <a:stretch>
                  <a:fillRect b="-25512" l="-67263" r="-64496" t="-2968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0" name="Google Shape;690;p20"/>
            <p:cNvGrpSpPr/>
            <p:nvPr/>
          </p:nvGrpSpPr>
          <p:grpSpPr>
            <a:xfrm>
              <a:off x="8868967" y="158493"/>
              <a:ext cx="3598356" cy="3434494"/>
              <a:chOff x="-156812" y="-5088"/>
              <a:chExt cx="6663624" cy="6360176"/>
            </a:xfrm>
          </p:grpSpPr>
          <p:sp>
            <p:nvSpPr>
              <p:cNvPr id="691" name="Google Shape;691;p20"/>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a:gsLst>
                  <a:gs pos="0">
                    <a:srgbClr val="339DDD"/>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20"/>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4">
                  <a:alphaModFix/>
                </a:blip>
                <a:stretch>
                  <a:fillRect b="0" l="-24664" r="-2466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3" name="Google Shape;693;p20"/>
            <p:cNvSpPr txBox="1"/>
            <p:nvPr/>
          </p:nvSpPr>
          <p:spPr>
            <a:xfrm>
              <a:off x="0" y="3813174"/>
              <a:ext cx="5298000" cy="29325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lang="en-US" sz="3300">
                  <a:solidFill>
                    <a:srgbClr val="054876"/>
                  </a:solidFill>
                  <a:latin typeface="Arial"/>
                  <a:ea typeface="Arial"/>
                  <a:cs typeface="Arial"/>
                  <a:sym typeface="Arial"/>
                </a:rPr>
                <a:t>VAs help syndicators scale by handling time-consuming tasks.</a:t>
              </a:r>
              <a:endParaRPr sz="1200"/>
            </a:p>
          </p:txBody>
        </p:sp>
        <p:sp>
          <p:nvSpPr>
            <p:cNvPr id="694" name="Google Shape;694;p20"/>
            <p:cNvSpPr txBox="1"/>
            <p:nvPr/>
          </p:nvSpPr>
          <p:spPr>
            <a:xfrm>
              <a:off x="7635177" y="3813174"/>
              <a:ext cx="5681935" cy="261556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lang="en-US" sz="3500">
                  <a:solidFill>
                    <a:srgbClr val="054876"/>
                  </a:solidFill>
                  <a:latin typeface="Arial"/>
                  <a:ea typeface="Arial"/>
                  <a:cs typeface="Arial"/>
                  <a:sym typeface="Arial"/>
                </a:rPr>
                <a:t>Hiring a VA is a cost-effective way to boost efficiency and revenue.</a:t>
              </a:r>
              <a:endParaRPr/>
            </a:p>
          </p:txBody>
        </p:sp>
        <p:grpSp>
          <p:nvGrpSpPr>
            <p:cNvPr id="695" name="Google Shape;695;p20"/>
            <p:cNvGrpSpPr/>
            <p:nvPr/>
          </p:nvGrpSpPr>
          <p:grpSpPr>
            <a:xfrm>
              <a:off x="17059502" y="158493"/>
              <a:ext cx="3598356" cy="3434494"/>
              <a:chOff x="-156812" y="-5088"/>
              <a:chExt cx="6663624" cy="6360176"/>
            </a:xfrm>
          </p:grpSpPr>
          <p:sp>
            <p:nvSpPr>
              <p:cNvPr id="696" name="Google Shape;696;p20"/>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a:gsLst>
                  <a:gs pos="0">
                    <a:srgbClr val="339DDD"/>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20"/>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5">
                  <a:alphaModFix/>
                </a:blip>
                <a:stretch>
                  <a:fillRect b="0" l="-24639" r="-2463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8" name="Google Shape;698;p20"/>
            <p:cNvSpPr txBox="1"/>
            <p:nvPr/>
          </p:nvSpPr>
          <p:spPr>
            <a:xfrm>
              <a:off x="16593712" y="3813174"/>
              <a:ext cx="4529935" cy="261556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lang="en-US" sz="3500">
                  <a:solidFill>
                    <a:srgbClr val="054876"/>
                  </a:solidFill>
                  <a:latin typeface="Arial"/>
                  <a:ea typeface="Arial"/>
                  <a:cs typeface="Arial"/>
                  <a:sym typeface="Arial"/>
                </a:rPr>
                <a:t>The right VAs + smart processes = faster growth.</a:t>
              </a:r>
              <a:endParaRPr/>
            </a:p>
          </p:txBody>
        </p:sp>
      </p:grpSp>
      <p:grpSp>
        <p:nvGrpSpPr>
          <p:cNvPr id="699" name="Google Shape;699;p20"/>
          <p:cNvGrpSpPr/>
          <p:nvPr/>
        </p:nvGrpSpPr>
        <p:grpSpPr>
          <a:xfrm>
            <a:off x="0" y="-144661"/>
            <a:ext cx="18288000" cy="1458232"/>
            <a:chOff x="0" y="-38100"/>
            <a:chExt cx="4816593" cy="384061"/>
          </a:xfrm>
        </p:grpSpPr>
        <p:sp>
          <p:nvSpPr>
            <p:cNvPr id="700" name="Google Shape;700;p20"/>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20"/>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grpSp>
        <p:nvGrpSpPr>
          <p:cNvPr id="706" name="Google Shape;706;p21"/>
          <p:cNvGrpSpPr/>
          <p:nvPr/>
        </p:nvGrpSpPr>
        <p:grpSpPr>
          <a:xfrm>
            <a:off x="0" y="9113639"/>
            <a:ext cx="18288000" cy="1173361"/>
            <a:chOff x="0" y="-38100"/>
            <a:chExt cx="4816593" cy="309033"/>
          </a:xfrm>
        </p:grpSpPr>
        <p:sp>
          <p:nvSpPr>
            <p:cNvPr id="707" name="Google Shape;707;p2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p21"/>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9" name="Google Shape;709;p21"/>
          <p:cNvGrpSpPr/>
          <p:nvPr/>
        </p:nvGrpSpPr>
        <p:grpSpPr>
          <a:xfrm>
            <a:off x="468630" y="9627989"/>
            <a:ext cx="17350740" cy="659011"/>
            <a:chOff x="0" y="-38100"/>
            <a:chExt cx="4569742" cy="173567"/>
          </a:xfrm>
        </p:grpSpPr>
        <p:sp>
          <p:nvSpPr>
            <p:cNvPr id="710" name="Google Shape;710;p21"/>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21"/>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2" name="Google Shape;712;p21"/>
          <p:cNvGrpSpPr/>
          <p:nvPr/>
        </p:nvGrpSpPr>
        <p:grpSpPr>
          <a:xfrm>
            <a:off x="468630" y="9365099"/>
            <a:ext cx="17350740" cy="670441"/>
            <a:chOff x="0" y="-38100"/>
            <a:chExt cx="4569742" cy="176577"/>
          </a:xfrm>
        </p:grpSpPr>
        <p:sp>
          <p:nvSpPr>
            <p:cNvPr id="713" name="Google Shape;713;p21"/>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21"/>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5" name="Google Shape;715;p21"/>
          <p:cNvSpPr txBox="1"/>
          <p:nvPr/>
        </p:nvSpPr>
        <p:spPr>
          <a:xfrm>
            <a:off x="1379730" y="1859280"/>
            <a:ext cx="15528540" cy="1024891"/>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lang="en-US" sz="8000">
                <a:solidFill>
                  <a:srgbClr val="054876"/>
                </a:solidFill>
                <a:latin typeface="Arial"/>
                <a:ea typeface="Arial"/>
                <a:cs typeface="Arial"/>
                <a:sym typeface="Arial"/>
              </a:rPr>
              <a:t>What VAs are not?</a:t>
            </a:r>
            <a:endParaRPr/>
          </a:p>
        </p:txBody>
      </p:sp>
      <p:grpSp>
        <p:nvGrpSpPr>
          <p:cNvPr id="716" name="Google Shape;716;p21"/>
          <p:cNvGrpSpPr/>
          <p:nvPr/>
        </p:nvGrpSpPr>
        <p:grpSpPr>
          <a:xfrm>
            <a:off x="0" y="-144661"/>
            <a:ext cx="18288000" cy="1458232"/>
            <a:chOff x="0" y="-38100"/>
            <a:chExt cx="4816593" cy="384061"/>
          </a:xfrm>
        </p:grpSpPr>
        <p:sp>
          <p:nvSpPr>
            <p:cNvPr id="717" name="Google Shape;717;p21"/>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21"/>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9" name="Google Shape;719;p21"/>
          <p:cNvSpPr txBox="1"/>
          <p:nvPr/>
        </p:nvSpPr>
        <p:spPr>
          <a:xfrm>
            <a:off x="0" y="3098799"/>
            <a:ext cx="18288000" cy="6571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499">
                <a:solidFill>
                  <a:srgbClr val="054876"/>
                </a:solidFill>
                <a:latin typeface="Arial"/>
                <a:ea typeface="Arial"/>
                <a:cs typeface="Arial"/>
                <a:sym typeface="Arial"/>
              </a:rPr>
              <a:t>Remote Staffing Employees are just regular people in other parts of the world.</a:t>
            </a:r>
            <a:endParaRPr/>
          </a:p>
          <a:p>
            <a:pPr indent="0" lvl="0" marL="0" marR="0" rtl="0" algn="ctr">
              <a:lnSpc>
                <a:spcPct val="140011"/>
              </a:lnSpc>
              <a:spcBef>
                <a:spcPts val="0"/>
              </a:spcBef>
              <a:spcAft>
                <a:spcPts val="0"/>
              </a:spcAft>
              <a:buNone/>
            </a:pPr>
            <a:r>
              <a:rPr lang="en-US" sz="3499">
                <a:solidFill>
                  <a:srgbClr val="054876"/>
                </a:solidFill>
                <a:latin typeface="Arial"/>
                <a:ea typeface="Arial"/>
                <a:cs typeface="Arial"/>
                <a:sym typeface="Arial"/>
              </a:rPr>
              <a:t>Since 2020, many people in the United States work 100% remote as well.</a:t>
            </a:r>
            <a:endParaRPr/>
          </a:p>
          <a:p>
            <a:pPr indent="0" lvl="0" marL="0" marR="0" rtl="0" algn="ctr">
              <a:lnSpc>
                <a:spcPct val="140011"/>
              </a:lnSpc>
              <a:spcBef>
                <a:spcPts val="0"/>
              </a:spcBef>
              <a:spcAft>
                <a:spcPts val="0"/>
              </a:spcAft>
              <a:buNone/>
            </a:pPr>
            <a:r>
              <a:rPr lang="en-US" sz="3499">
                <a:solidFill>
                  <a:srgbClr val="054876"/>
                </a:solidFill>
                <a:latin typeface="Arial"/>
                <a:ea typeface="Arial"/>
                <a:cs typeface="Arial"/>
                <a:sym typeface="Arial"/>
              </a:rPr>
              <a:t>They are Not Robots.</a:t>
            </a:r>
            <a:endParaRPr/>
          </a:p>
          <a:p>
            <a:pPr indent="0" lvl="0" marL="0" marR="0" rtl="0" algn="ctr">
              <a:lnSpc>
                <a:spcPct val="140011"/>
              </a:lnSpc>
              <a:spcBef>
                <a:spcPts val="0"/>
              </a:spcBef>
              <a:spcAft>
                <a:spcPts val="0"/>
              </a:spcAft>
              <a:buNone/>
            </a:pPr>
            <a:r>
              <a:rPr lang="en-US" sz="3499">
                <a:solidFill>
                  <a:srgbClr val="054876"/>
                </a:solidFill>
                <a:latin typeface="Arial"/>
                <a:ea typeface="Arial"/>
                <a:cs typeface="Arial"/>
                <a:sym typeface="Arial"/>
              </a:rPr>
              <a:t>They do make Mistakes.</a:t>
            </a:r>
            <a:endParaRPr/>
          </a:p>
          <a:p>
            <a:pPr indent="0" lvl="0" marL="0" marR="0" rtl="0" algn="ctr">
              <a:lnSpc>
                <a:spcPct val="140011"/>
              </a:lnSpc>
              <a:spcBef>
                <a:spcPts val="0"/>
              </a:spcBef>
              <a:spcAft>
                <a:spcPts val="0"/>
              </a:spcAft>
              <a:buNone/>
            </a:pPr>
            <a:r>
              <a:rPr lang="en-US" sz="3499">
                <a:solidFill>
                  <a:srgbClr val="054876"/>
                </a:solidFill>
                <a:latin typeface="Arial"/>
                <a:ea typeface="Arial"/>
                <a:cs typeface="Arial"/>
                <a:sym typeface="Arial"/>
              </a:rPr>
              <a:t> Life’s emergencies happen. They get sick, sometimes they move on to other things.</a:t>
            </a:r>
            <a:endParaRPr/>
          </a:p>
          <a:p>
            <a:pPr indent="0" lvl="0" marL="0" marR="0" rtl="0" algn="l">
              <a:lnSpc>
                <a:spcPct val="140011"/>
              </a:lnSpc>
              <a:spcBef>
                <a:spcPts val="0"/>
              </a:spcBef>
              <a:spcAft>
                <a:spcPts val="0"/>
              </a:spcAft>
              <a:buNone/>
            </a:pPr>
            <a:r>
              <a:t/>
            </a:r>
            <a:endParaRPr sz="3499">
              <a:solidFill>
                <a:srgbClr val="054876"/>
              </a:solidFill>
              <a:latin typeface="Arial"/>
              <a:ea typeface="Arial"/>
              <a:cs typeface="Arial"/>
              <a:sym typeface="Arial"/>
            </a:endParaRPr>
          </a:p>
          <a:p>
            <a:pPr indent="0" lvl="0" marL="0" marR="0" rtl="0" algn="ctr">
              <a:lnSpc>
                <a:spcPct val="140011"/>
              </a:lnSpc>
              <a:spcBef>
                <a:spcPts val="0"/>
              </a:spcBef>
              <a:spcAft>
                <a:spcPts val="0"/>
              </a:spcAft>
              <a:buNone/>
            </a:pPr>
            <a:r>
              <a:rPr lang="en-US" sz="3499">
                <a:solidFill>
                  <a:srgbClr val="054876"/>
                </a:solidFill>
                <a:latin typeface="Arial"/>
                <a:ea typeface="Arial"/>
                <a:cs typeface="Arial"/>
                <a:sym typeface="Arial"/>
              </a:rPr>
              <a:t>Paying a decent salary, offering a consistent schedule, and treating employees with respect greatly reduces turnover.</a:t>
            </a:r>
            <a:endParaRPr/>
          </a:p>
          <a:p>
            <a:pPr indent="0" lvl="0" marL="0" marR="0" rtl="0" algn="ctr">
              <a:lnSpc>
                <a:spcPct val="140011"/>
              </a:lnSpc>
              <a:spcBef>
                <a:spcPts val="0"/>
              </a:spcBef>
              <a:spcAft>
                <a:spcPts val="0"/>
              </a:spcAft>
              <a:buNone/>
            </a:pPr>
            <a:r>
              <a:t/>
            </a:r>
            <a:endParaRPr sz="3499">
              <a:solidFill>
                <a:srgbClr val="054876"/>
              </a:solidFill>
              <a:latin typeface="Arial"/>
              <a:ea typeface="Arial"/>
              <a:cs typeface="Arial"/>
              <a:sym typeface="Arial"/>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22"/>
          <p:cNvSpPr/>
          <p:nvPr/>
        </p:nvSpPr>
        <p:spPr>
          <a:xfrm>
            <a:off x="0" y="1218948"/>
            <a:ext cx="18288000" cy="8667750"/>
          </a:xfrm>
          <a:custGeom>
            <a:rect b="b" l="l" r="r" t="t"/>
            <a:pathLst>
              <a:path extrusionOk="0" h="8667750" w="18288000">
                <a:moveTo>
                  <a:pt x="0" y="0"/>
                </a:moveTo>
                <a:lnTo>
                  <a:pt x="18288000" y="0"/>
                </a:lnTo>
                <a:lnTo>
                  <a:pt x="18288000" y="8667750"/>
                </a:lnTo>
                <a:lnTo>
                  <a:pt x="0" y="8667750"/>
                </a:lnTo>
                <a:lnTo>
                  <a:pt x="0" y="0"/>
                </a:lnTo>
                <a:close/>
              </a:path>
            </a:pathLst>
          </a:custGeom>
          <a:blipFill rotWithShape="1">
            <a:blip r:embed="rId3">
              <a:alphaModFix amt="21999"/>
            </a:blip>
            <a:stretch>
              <a:fillRect b="-16240" l="0" r="0" t="-162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25" name="Google Shape;725;p22"/>
          <p:cNvGrpSpPr/>
          <p:nvPr/>
        </p:nvGrpSpPr>
        <p:grpSpPr>
          <a:xfrm>
            <a:off x="0" y="-144661"/>
            <a:ext cx="18288000" cy="1458232"/>
            <a:chOff x="0" y="-38100"/>
            <a:chExt cx="4816593" cy="384061"/>
          </a:xfrm>
        </p:grpSpPr>
        <p:sp>
          <p:nvSpPr>
            <p:cNvPr id="726" name="Google Shape;726;p22"/>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22"/>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8" name="Google Shape;728;p22"/>
          <p:cNvSpPr/>
          <p:nvPr/>
        </p:nvSpPr>
        <p:spPr>
          <a:xfrm>
            <a:off x="160062" y="94622"/>
            <a:ext cx="3661163" cy="1124326"/>
          </a:xfrm>
          <a:custGeom>
            <a:rect b="b" l="l" r="r" t="t"/>
            <a:pathLst>
              <a:path extrusionOk="0" h="1124326" w="3661163">
                <a:moveTo>
                  <a:pt x="0" y="0"/>
                </a:moveTo>
                <a:lnTo>
                  <a:pt x="3661163" y="0"/>
                </a:lnTo>
                <a:lnTo>
                  <a:pt x="3661163" y="1124326"/>
                </a:lnTo>
                <a:lnTo>
                  <a:pt x="0" y="11243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22"/>
          <p:cNvSpPr/>
          <p:nvPr/>
        </p:nvSpPr>
        <p:spPr>
          <a:xfrm>
            <a:off x="14831688" y="2772662"/>
            <a:ext cx="4690219" cy="7542913"/>
          </a:xfrm>
          <a:custGeom>
            <a:rect b="b" l="l" r="r" t="t"/>
            <a:pathLst>
              <a:path extrusionOk="0" h="7542913" w="4690219">
                <a:moveTo>
                  <a:pt x="0" y="0"/>
                </a:moveTo>
                <a:lnTo>
                  <a:pt x="4690219" y="0"/>
                </a:lnTo>
                <a:lnTo>
                  <a:pt x="4690219" y="7542913"/>
                </a:lnTo>
                <a:lnTo>
                  <a:pt x="0" y="7542913"/>
                </a:lnTo>
                <a:lnTo>
                  <a:pt x="0" y="0"/>
                </a:lnTo>
                <a:close/>
              </a:path>
            </a:pathLst>
          </a:custGeom>
          <a:blipFill rotWithShape="1">
            <a:blip r:embed="rId5">
              <a:alphaModFix/>
            </a:blip>
            <a:stretch>
              <a:fillRect b="-15023" l="-119068" r="-5857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22"/>
          <p:cNvSpPr/>
          <p:nvPr/>
        </p:nvSpPr>
        <p:spPr>
          <a:xfrm>
            <a:off x="11157765" y="3261598"/>
            <a:ext cx="5701920" cy="7053977"/>
          </a:xfrm>
          <a:custGeom>
            <a:rect b="b" l="l" r="r" t="t"/>
            <a:pathLst>
              <a:path extrusionOk="0" h="7053977" w="5701920">
                <a:moveTo>
                  <a:pt x="0" y="0"/>
                </a:moveTo>
                <a:lnTo>
                  <a:pt x="5701921" y="0"/>
                </a:lnTo>
                <a:lnTo>
                  <a:pt x="5701921" y="7053977"/>
                </a:lnTo>
                <a:lnTo>
                  <a:pt x="0" y="7053977"/>
                </a:lnTo>
                <a:lnTo>
                  <a:pt x="0" y="0"/>
                </a:lnTo>
                <a:close/>
              </a:path>
            </a:pathLst>
          </a:custGeom>
          <a:blipFill rotWithShape="1">
            <a:blip r:embed="rId6">
              <a:alphaModFix/>
            </a:blip>
            <a:stretch>
              <a:fillRect b="-10991" l="-46480" r="-5922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22"/>
          <p:cNvSpPr/>
          <p:nvPr/>
        </p:nvSpPr>
        <p:spPr>
          <a:xfrm>
            <a:off x="8151686" y="4400941"/>
            <a:ext cx="5146026" cy="5516238"/>
          </a:xfrm>
          <a:custGeom>
            <a:rect b="b" l="l" r="r" t="t"/>
            <a:pathLst>
              <a:path extrusionOk="0" h="5516238" w="5146026">
                <a:moveTo>
                  <a:pt x="0" y="0"/>
                </a:moveTo>
                <a:lnTo>
                  <a:pt x="5146026" y="0"/>
                </a:lnTo>
                <a:lnTo>
                  <a:pt x="5146026" y="5516238"/>
                </a:lnTo>
                <a:lnTo>
                  <a:pt x="0" y="5516238"/>
                </a:lnTo>
                <a:lnTo>
                  <a:pt x="0" y="0"/>
                </a:lnTo>
                <a:close/>
              </a:path>
            </a:pathLst>
          </a:custGeom>
          <a:blipFill rotWithShape="1">
            <a:blip r:embed="rId7">
              <a:alphaModFix/>
            </a:blip>
            <a:stretch>
              <a:fillRect b="0" l="0" r="-6089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2" name="Google Shape;732;p22"/>
          <p:cNvGrpSpPr/>
          <p:nvPr/>
        </p:nvGrpSpPr>
        <p:grpSpPr>
          <a:xfrm>
            <a:off x="-395370" y="9656564"/>
            <a:ext cx="18683370" cy="1173361"/>
            <a:chOff x="0" y="-192881"/>
            <a:chExt cx="24911160" cy="1564481"/>
          </a:xfrm>
        </p:grpSpPr>
        <p:grpSp>
          <p:nvGrpSpPr>
            <p:cNvPr id="733" name="Google Shape;733;p22"/>
            <p:cNvGrpSpPr/>
            <p:nvPr/>
          </p:nvGrpSpPr>
          <p:grpSpPr>
            <a:xfrm>
              <a:off x="527160" y="-192881"/>
              <a:ext cx="24384000" cy="1564481"/>
              <a:chOff x="0" y="-38100"/>
              <a:chExt cx="4816593" cy="309033"/>
            </a:xfrm>
          </p:grpSpPr>
          <p:sp>
            <p:nvSpPr>
              <p:cNvPr id="734" name="Google Shape;734;p2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22"/>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6" name="Google Shape;736;p22"/>
            <p:cNvGrpSpPr/>
            <p:nvPr/>
          </p:nvGrpSpPr>
          <p:grpSpPr>
            <a:xfrm>
              <a:off x="0" y="-29567"/>
              <a:ext cx="24911160" cy="1253318"/>
              <a:chOff x="0" y="-38100"/>
              <a:chExt cx="4920723" cy="247569"/>
            </a:xfrm>
          </p:grpSpPr>
          <p:sp>
            <p:nvSpPr>
              <p:cNvPr id="737" name="Google Shape;737;p22"/>
              <p:cNvSpPr/>
              <p:nvPr/>
            </p:nvSpPr>
            <p:spPr>
              <a:xfrm>
                <a:off x="0" y="0"/>
                <a:ext cx="4920723" cy="209469"/>
              </a:xfrm>
              <a:custGeom>
                <a:rect b="b" l="l" r="r" t="t"/>
                <a:pathLst>
                  <a:path extrusionOk="0" h="209469" w="4920723">
                    <a:moveTo>
                      <a:pt x="0" y="0"/>
                    </a:moveTo>
                    <a:lnTo>
                      <a:pt x="4920723" y="0"/>
                    </a:lnTo>
                    <a:lnTo>
                      <a:pt x="4920723" y="209469"/>
                    </a:lnTo>
                    <a:lnTo>
                      <a:pt x="0" y="209469"/>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22"/>
              <p:cNvSpPr txBox="1"/>
              <p:nvPr/>
            </p:nvSpPr>
            <p:spPr>
              <a:xfrm>
                <a:off x="0" y="-38100"/>
                <a:ext cx="4920723" cy="247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739" name="Google Shape;739;p22"/>
          <p:cNvSpPr txBox="1"/>
          <p:nvPr/>
        </p:nvSpPr>
        <p:spPr>
          <a:xfrm>
            <a:off x="947585" y="1801148"/>
            <a:ext cx="7864161" cy="13969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8000">
                <a:solidFill>
                  <a:srgbClr val="054876"/>
                </a:solidFill>
                <a:latin typeface="Bebas Neue"/>
                <a:ea typeface="Bebas Neue"/>
                <a:cs typeface="Bebas Neue"/>
                <a:sym typeface="Bebas Neue"/>
              </a:rPr>
              <a:t>Frank Patalano</a:t>
            </a:r>
            <a:endParaRPr b="1" sz="8000">
              <a:solidFill>
                <a:srgbClr val="054876"/>
              </a:solidFill>
              <a:latin typeface="Bebas Neue"/>
              <a:ea typeface="Bebas Neue"/>
              <a:cs typeface="Bebas Neue"/>
              <a:sym typeface="Bebas Neue"/>
            </a:endParaRPr>
          </a:p>
        </p:txBody>
      </p:sp>
      <p:grpSp>
        <p:nvGrpSpPr>
          <p:cNvPr id="740" name="Google Shape;740;p22"/>
          <p:cNvGrpSpPr/>
          <p:nvPr/>
        </p:nvGrpSpPr>
        <p:grpSpPr>
          <a:xfrm>
            <a:off x="947585" y="3302729"/>
            <a:ext cx="8781040" cy="2551247"/>
            <a:chOff x="0" y="-76200"/>
            <a:chExt cx="11708053" cy="3401663"/>
          </a:xfrm>
        </p:grpSpPr>
        <p:sp>
          <p:nvSpPr>
            <p:cNvPr id="741" name="Google Shape;741;p22"/>
            <p:cNvSpPr/>
            <p:nvPr/>
          </p:nvSpPr>
          <p:spPr>
            <a:xfrm>
              <a:off x="0" y="0"/>
              <a:ext cx="752662" cy="752662"/>
            </a:xfrm>
            <a:custGeom>
              <a:rect b="b" l="l" r="r" t="t"/>
              <a:pathLst>
                <a:path extrusionOk="0" h="752662" w="752662">
                  <a:moveTo>
                    <a:pt x="0" y="0"/>
                  </a:moveTo>
                  <a:lnTo>
                    <a:pt x="752662" y="0"/>
                  </a:lnTo>
                  <a:lnTo>
                    <a:pt x="752662" y="752662"/>
                  </a:lnTo>
                  <a:lnTo>
                    <a:pt x="0" y="75266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2" name="Google Shape;742;p22"/>
            <p:cNvSpPr/>
            <p:nvPr/>
          </p:nvSpPr>
          <p:spPr>
            <a:xfrm>
              <a:off x="0" y="1126201"/>
              <a:ext cx="831210" cy="831210"/>
            </a:xfrm>
            <a:custGeom>
              <a:rect b="b" l="l" r="r" t="t"/>
              <a:pathLst>
                <a:path extrusionOk="0" h="831210" w="831210">
                  <a:moveTo>
                    <a:pt x="0" y="0"/>
                  </a:moveTo>
                  <a:lnTo>
                    <a:pt x="831210" y="0"/>
                  </a:lnTo>
                  <a:lnTo>
                    <a:pt x="831210" y="831209"/>
                  </a:lnTo>
                  <a:lnTo>
                    <a:pt x="0" y="83120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22"/>
            <p:cNvSpPr/>
            <p:nvPr/>
          </p:nvSpPr>
          <p:spPr>
            <a:xfrm>
              <a:off x="0" y="2494253"/>
              <a:ext cx="831210" cy="831210"/>
            </a:xfrm>
            <a:custGeom>
              <a:rect b="b" l="l" r="r" t="t"/>
              <a:pathLst>
                <a:path extrusionOk="0" h="831210" w="831210">
                  <a:moveTo>
                    <a:pt x="0" y="0"/>
                  </a:moveTo>
                  <a:lnTo>
                    <a:pt x="831210" y="0"/>
                  </a:lnTo>
                  <a:lnTo>
                    <a:pt x="831210" y="831210"/>
                  </a:lnTo>
                  <a:lnTo>
                    <a:pt x="0" y="83121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22"/>
            <p:cNvSpPr txBox="1"/>
            <p:nvPr/>
          </p:nvSpPr>
          <p:spPr>
            <a:xfrm>
              <a:off x="1091997" y="1128548"/>
              <a:ext cx="10616056" cy="828862"/>
            </a:xfrm>
            <a:prstGeom prst="rect">
              <a:avLst/>
            </a:prstGeom>
            <a:noFill/>
            <a:ln>
              <a:noFill/>
            </a:ln>
          </p:spPr>
          <p:txBody>
            <a:bodyPr anchorCtr="0" anchor="t" bIns="0" lIns="0" spcFirstLastPara="1" rIns="0" wrap="square" tIns="0">
              <a:spAutoFit/>
            </a:bodyPr>
            <a:lstStyle/>
            <a:p>
              <a:pPr indent="0" lvl="0" marL="0" marR="0" rtl="0" algn="just">
                <a:lnSpc>
                  <a:spcPct val="139978"/>
                </a:lnSpc>
                <a:spcBef>
                  <a:spcPts val="0"/>
                </a:spcBef>
                <a:spcAft>
                  <a:spcPts val="0"/>
                </a:spcAft>
                <a:buNone/>
              </a:pPr>
              <a:r>
                <a:rPr lang="en-US" sz="3752">
                  <a:solidFill>
                    <a:srgbClr val="054876"/>
                  </a:solidFill>
                  <a:latin typeface="Arial"/>
                  <a:ea typeface="Arial"/>
                  <a:cs typeface="Arial"/>
                  <a:sym typeface="Arial"/>
                </a:rPr>
                <a:t>info@realhelper.com</a:t>
              </a:r>
              <a:endParaRPr/>
            </a:p>
          </p:txBody>
        </p:sp>
        <p:sp>
          <p:nvSpPr>
            <p:cNvPr id="745" name="Google Shape;745;p22"/>
            <p:cNvSpPr txBox="1"/>
            <p:nvPr/>
          </p:nvSpPr>
          <p:spPr>
            <a:xfrm>
              <a:off x="1091997" y="2333296"/>
              <a:ext cx="10616056" cy="828862"/>
            </a:xfrm>
            <a:prstGeom prst="rect">
              <a:avLst/>
            </a:prstGeom>
            <a:noFill/>
            <a:ln>
              <a:noFill/>
            </a:ln>
          </p:spPr>
          <p:txBody>
            <a:bodyPr anchorCtr="0" anchor="t" bIns="0" lIns="0" spcFirstLastPara="1" rIns="0" wrap="square" tIns="0">
              <a:spAutoFit/>
            </a:bodyPr>
            <a:lstStyle/>
            <a:p>
              <a:pPr indent="0" lvl="0" marL="0" marR="0" rtl="0" algn="just">
                <a:lnSpc>
                  <a:spcPct val="139978"/>
                </a:lnSpc>
                <a:spcBef>
                  <a:spcPts val="0"/>
                </a:spcBef>
                <a:spcAft>
                  <a:spcPts val="0"/>
                </a:spcAft>
                <a:buNone/>
              </a:pPr>
              <a:r>
                <a:rPr lang="en-US" sz="3752">
                  <a:solidFill>
                    <a:srgbClr val="054876"/>
                  </a:solidFill>
                  <a:latin typeface="Arial"/>
                  <a:ea typeface="Arial"/>
                  <a:cs typeface="Arial"/>
                  <a:sym typeface="Arial"/>
                </a:rPr>
                <a:t>www.realhelper.com</a:t>
              </a:r>
              <a:endParaRPr/>
            </a:p>
          </p:txBody>
        </p:sp>
        <p:sp>
          <p:nvSpPr>
            <p:cNvPr id="746" name="Google Shape;746;p22"/>
            <p:cNvSpPr txBox="1"/>
            <p:nvPr/>
          </p:nvSpPr>
          <p:spPr>
            <a:xfrm>
              <a:off x="1091997" y="-76200"/>
              <a:ext cx="10616056" cy="828862"/>
            </a:xfrm>
            <a:prstGeom prst="rect">
              <a:avLst/>
            </a:prstGeom>
            <a:noFill/>
            <a:ln>
              <a:noFill/>
            </a:ln>
          </p:spPr>
          <p:txBody>
            <a:bodyPr anchorCtr="0" anchor="t" bIns="0" lIns="0" spcFirstLastPara="1" rIns="0" wrap="square" tIns="0">
              <a:spAutoFit/>
            </a:bodyPr>
            <a:lstStyle/>
            <a:p>
              <a:pPr indent="0" lvl="0" marL="0" marR="0" rtl="0" algn="just">
                <a:lnSpc>
                  <a:spcPct val="139978"/>
                </a:lnSpc>
                <a:spcBef>
                  <a:spcPts val="0"/>
                </a:spcBef>
                <a:spcAft>
                  <a:spcPts val="0"/>
                </a:spcAft>
                <a:buNone/>
              </a:pPr>
              <a:r>
                <a:rPr lang="en-US" sz="3752">
                  <a:solidFill>
                    <a:srgbClr val="054876"/>
                  </a:solidFill>
                  <a:latin typeface="Arial"/>
                  <a:ea typeface="Arial"/>
                  <a:cs typeface="Arial"/>
                  <a:sym typeface="Arial"/>
                </a:rPr>
                <a:t>1-800-383-2965/‪401-996-5818 Cell</a:t>
              </a:r>
              <a:endParaRPr/>
            </a:p>
          </p:txBody>
        </p:sp>
      </p:gr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
          <p:cNvSpPr/>
          <p:nvPr/>
        </p:nvSpPr>
        <p:spPr>
          <a:xfrm>
            <a:off x="0" y="1133475"/>
            <a:ext cx="18288000" cy="8667750"/>
          </a:xfrm>
          <a:custGeom>
            <a:rect b="b" l="l" r="r" t="t"/>
            <a:pathLst>
              <a:path extrusionOk="0" h="8667750" w="18288000">
                <a:moveTo>
                  <a:pt x="0" y="0"/>
                </a:moveTo>
                <a:lnTo>
                  <a:pt x="18288000" y="0"/>
                </a:lnTo>
                <a:lnTo>
                  <a:pt x="18288000" y="8667750"/>
                </a:lnTo>
                <a:lnTo>
                  <a:pt x="0" y="8667750"/>
                </a:lnTo>
                <a:lnTo>
                  <a:pt x="0" y="0"/>
                </a:lnTo>
                <a:close/>
              </a:path>
            </a:pathLst>
          </a:custGeom>
          <a:blipFill rotWithShape="1">
            <a:blip r:embed="rId3">
              <a:alphaModFix amt="21999"/>
            </a:blip>
            <a:stretch>
              <a:fillRect b="-16240" l="0" r="0" t="-162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9" name="Google Shape;149;p3"/>
          <p:cNvGrpSpPr/>
          <p:nvPr/>
        </p:nvGrpSpPr>
        <p:grpSpPr>
          <a:xfrm>
            <a:off x="0" y="-144661"/>
            <a:ext cx="18288000" cy="1458232"/>
            <a:chOff x="0" y="-38100"/>
            <a:chExt cx="4816593" cy="384061"/>
          </a:xfrm>
        </p:grpSpPr>
        <p:sp>
          <p:nvSpPr>
            <p:cNvPr id="150" name="Google Shape;150;p3"/>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3"/>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2" name="Google Shape;152;p3"/>
          <p:cNvGrpSpPr/>
          <p:nvPr/>
        </p:nvGrpSpPr>
        <p:grpSpPr>
          <a:xfrm>
            <a:off x="-395370" y="9656564"/>
            <a:ext cx="18683370" cy="1173361"/>
            <a:chOff x="0" y="-192881"/>
            <a:chExt cx="24911160" cy="1564481"/>
          </a:xfrm>
        </p:grpSpPr>
        <p:grpSp>
          <p:nvGrpSpPr>
            <p:cNvPr id="153" name="Google Shape;153;p3"/>
            <p:cNvGrpSpPr/>
            <p:nvPr/>
          </p:nvGrpSpPr>
          <p:grpSpPr>
            <a:xfrm>
              <a:off x="527160" y="-192881"/>
              <a:ext cx="24384000" cy="1564481"/>
              <a:chOff x="0" y="-38100"/>
              <a:chExt cx="4816593" cy="309033"/>
            </a:xfrm>
          </p:grpSpPr>
          <p:sp>
            <p:nvSpPr>
              <p:cNvPr id="154" name="Google Shape;154;p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3"/>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6" name="Google Shape;156;p3"/>
            <p:cNvGrpSpPr/>
            <p:nvPr/>
          </p:nvGrpSpPr>
          <p:grpSpPr>
            <a:xfrm>
              <a:off x="0" y="-29567"/>
              <a:ext cx="24911160" cy="1253318"/>
              <a:chOff x="0" y="-38100"/>
              <a:chExt cx="4920723" cy="247569"/>
            </a:xfrm>
          </p:grpSpPr>
          <p:sp>
            <p:nvSpPr>
              <p:cNvPr id="157" name="Google Shape;157;p3"/>
              <p:cNvSpPr/>
              <p:nvPr/>
            </p:nvSpPr>
            <p:spPr>
              <a:xfrm>
                <a:off x="0" y="0"/>
                <a:ext cx="4920723" cy="209469"/>
              </a:xfrm>
              <a:custGeom>
                <a:rect b="b" l="l" r="r" t="t"/>
                <a:pathLst>
                  <a:path extrusionOk="0" h="209469" w="4920723">
                    <a:moveTo>
                      <a:pt x="0" y="0"/>
                    </a:moveTo>
                    <a:lnTo>
                      <a:pt x="4920723" y="0"/>
                    </a:lnTo>
                    <a:lnTo>
                      <a:pt x="4920723" y="209469"/>
                    </a:lnTo>
                    <a:lnTo>
                      <a:pt x="0" y="209469"/>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3"/>
              <p:cNvSpPr txBox="1"/>
              <p:nvPr/>
            </p:nvSpPr>
            <p:spPr>
              <a:xfrm>
                <a:off x="0" y="-38100"/>
                <a:ext cx="4920723" cy="2475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59" name="Google Shape;159;p3"/>
          <p:cNvGrpSpPr/>
          <p:nvPr/>
        </p:nvGrpSpPr>
        <p:grpSpPr>
          <a:xfrm>
            <a:off x="5129788" y="1864419"/>
            <a:ext cx="12585554" cy="6776356"/>
            <a:chOff x="0" y="0"/>
            <a:chExt cx="16780739" cy="9035142"/>
          </a:xfrm>
        </p:grpSpPr>
        <p:grpSp>
          <p:nvGrpSpPr>
            <p:cNvPr id="160" name="Google Shape;160;p3"/>
            <p:cNvGrpSpPr/>
            <p:nvPr/>
          </p:nvGrpSpPr>
          <p:grpSpPr>
            <a:xfrm>
              <a:off x="0" y="179793"/>
              <a:ext cx="8162421" cy="1416730"/>
              <a:chOff x="0" y="-38100"/>
              <a:chExt cx="2044278" cy="354820"/>
            </a:xfrm>
          </p:grpSpPr>
          <p:sp>
            <p:nvSpPr>
              <p:cNvPr id="161" name="Google Shape;161;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3" name="Google Shape;163;p3"/>
            <p:cNvSpPr/>
            <p:nvPr/>
          </p:nvSpPr>
          <p:spPr>
            <a:xfrm>
              <a:off x="605447" y="0"/>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4">
                <a:alphaModFix/>
              </a:blip>
              <a:stretch>
                <a:fillRect b="0" l="-34694" r="-26107" t="0"/>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4" name="Google Shape;164;p3"/>
            <p:cNvGrpSpPr/>
            <p:nvPr/>
          </p:nvGrpSpPr>
          <p:grpSpPr>
            <a:xfrm>
              <a:off x="0" y="2548963"/>
              <a:ext cx="8162421" cy="1416730"/>
              <a:chOff x="0" y="-38100"/>
              <a:chExt cx="2044278" cy="354820"/>
            </a:xfrm>
          </p:grpSpPr>
          <p:sp>
            <p:nvSpPr>
              <p:cNvPr id="165" name="Google Shape;165;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7" name="Google Shape;167;p3"/>
            <p:cNvSpPr/>
            <p:nvPr/>
          </p:nvSpPr>
          <p:spPr>
            <a:xfrm>
              <a:off x="605447" y="2369170"/>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5">
                <a:alphaModFix/>
              </a:blip>
              <a:stretch>
                <a:fillRect b="0" l="-23718" r="-23718" t="0"/>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8" name="Google Shape;168;p3"/>
            <p:cNvGrpSpPr/>
            <p:nvPr/>
          </p:nvGrpSpPr>
          <p:grpSpPr>
            <a:xfrm>
              <a:off x="0" y="4918134"/>
              <a:ext cx="8162421" cy="1416730"/>
              <a:chOff x="0" y="-38100"/>
              <a:chExt cx="2044278" cy="354820"/>
            </a:xfrm>
          </p:grpSpPr>
          <p:sp>
            <p:nvSpPr>
              <p:cNvPr id="169" name="Google Shape;169;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1" name="Google Shape;171;p3"/>
            <p:cNvSpPr/>
            <p:nvPr/>
          </p:nvSpPr>
          <p:spPr>
            <a:xfrm>
              <a:off x="605447" y="4738341"/>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6">
                <a:alphaModFix/>
              </a:blip>
              <a:stretch>
                <a:fillRect b="0" l="-27681" r="-30541" t="0"/>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2" name="Google Shape;172;p3"/>
            <p:cNvGrpSpPr/>
            <p:nvPr/>
          </p:nvGrpSpPr>
          <p:grpSpPr>
            <a:xfrm>
              <a:off x="0" y="7286493"/>
              <a:ext cx="8162421" cy="1416730"/>
              <a:chOff x="0" y="-38100"/>
              <a:chExt cx="2044278" cy="354820"/>
            </a:xfrm>
          </p:grpSpPr>
          <p:sp>
            <p:nvSpPr>
              <p:cNvPr id="173" name="Google Shape;173;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5" name="Google Shape;175;p3"/>
            <p:cNvSpPr/>
            <p:nvPr/>
          </p:nvSpPr>
          <p:spPr>
            <a:xfrm>
              <a:off x="605447" y="7106700"/>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7">
                <a:alphaModFix/>
              </a:blip>
              <a:stretch>
                <a:fillRect b="0" l="-31684" r="-40269" t="0"/>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6" name="Google Shape;176;p3"/>
            <p:cNvGrpSpPr/>
            <p:nvPr/>
          </p:nvGrpSpPr>
          <p:grpSpPr>
            <a:xfrm>
              <a:off x="8618318" y="179793"/>
              <a:ext cx="8162421" cy="1416730"/>
              <a:chOff x="0" y="-38100"/>
              <a:chExt cx="2044278" cy="354820"/>
            </a:xfrm>
          </p:grpSpPr>
          <p:sp>
            <p:nvSpPr>
              <p:cNvPr id="177" name="Google Shape;177;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9" name="Google Shape;179;p3"/>
            <p:cNvSpPr/>
            <p:nvPr/>
          </p:nvSpPr>
          <p:spPr>
            <a:xfrm>
              <a:off x="9223766" y="0"/>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8">
                <a:alphaModFix/>
              </a:blip>
              <a:stretch>
                <a:fillRect b="0" l="-55614" r="-29852" t="0"/>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0" name="Google Shape;180;p3"/>
            <p:cNvGrpSpPr/>
            <p:nvPr/>
          </p:nvGrpSpPr>
          <p:grpSpPr>
            <a:xfrm>
              <a:off x="8618318" y="2548963"/>
              <a:ext cx="8162421" cy="1416730"/>
              <a:chOff x="0" y="-38100"/>
              <a:chExt cx="2044278" cy="354820"/>
            </a:xfrm>
          </p:grpSpPr>
          <p:sp>
            <p:nvSpPr>
              <p:cNvPr id="181" name="Google Shape;181;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3" name="Google Shape;183;p3"/>
            <p:cNvSpPr/>
            <p:nvPr/>
          </p:nvSpPr>
          <p:spPr>
            <a:xfrm>
              <a:off x="9223766" y="2369170"/>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9">
                <a:alphaModFix/>
              </a:blip>
              <a:stretch>
                <a:fillRect b="-63833" l="-15741" r="-195049" t="-29332"/>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4" name="Google Shape;184;p3"/>
            <p:cNvGrpSpPr/>
            <p:nvPr/>
          </p:nvGrpSpPr>
          <p:grpSpPr>
            <a:xfrm>
              <a:off x="8618318" y="4918134"/>
              <a:ext cx="8162421" cy="1416730"/>
              <a:chOff x="0" y="-38100"/>
              <a:chExt cx="2044278" cy="354820"/>
            </a:xfrm>
          </p:grpSpPr>
          <p:sp>
            <p:nvSpPr>
              <p:cNvPr id="185" name="Google Shape;185;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7" name="Google Shape;187;p3"/>
            <p:cNvSpPr/>
            <p:nvPr/>
          </p:nvSpPr>
          <p:spPr>
            <a:xfrm>
              <a:off x="9223766" y="4738341"/>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10">
                <a:alphaModFix/>
              </a:blip>
              <a:stretch>
                <a:fillRect b="0" l="-30787" r="-30786" t="0"/>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8" name="Google Shape;188;p3"/>
            <p:cNvGrpSpPr/>
            <p:nvPr/>
          </p:nvGrpSpPr>
          <p:grpSpPr>
            <a:xfrm>
              <a:off x="8618318" y="7286493"/>
              <a:ext cx="8162421" cy="1416730"/>
              <a:chOff x="0" y="-38100"/>
              <a:chExt cx="2044278" cy="354820"/>
            </a:xfrm>
          </p:grpSpPr>
          <p:sp>
            <p:nvSpPr>
              <p:cNvPr id="189" name="Google Shape;189;p3"/>
              <p:cNvSpPr/>
              <p:nvPr/>
            </p:nvSpPr>
            <p:spPr>
              <a:xfrm>
                <a:off x="0" y="0"/>
                <a:ext cx="2044278" cy="316720"/>
              </a:xfrm>
              <a:custGeom>
                <a:rect b="b" l="l" r="r" t="t"/>
                <a:pathLst>
                  <a:path extrusionOk="0" h="316720" w="2044278">
                    <a:moveTo>
                      <a:pt x="50869" y="0"/>
                    </a:moveTo>
                    <a:lnTo>
                      <a:pt x="1993409" y="0"/>
                    </a:lnTo>
                    <a:cubicBezTo>
                      <a:pt x="2021503" y="0"/>
                      <a:pt x="2044278" y="22775"/>
                      <a:pt x="2044278" y="50869"/>
                    </a:cubicBezTo>
                    <a:lnTo>
                      <a:pt x="2044278" y="265851"/>
                    </a:lnTo>
                    <a:cubicBezTo>
                      <a:pt x="2044278" y="293945"/>
                      <a:pt x="2021503" y="316720"/>
                      <a:pt x="1993409" y="316720"/>
                    </a:cubicBezTo>
                    <a:lnTo>
                      <a:pt x="50869" y="316720"/>
                    </a:lnTo>
                    <a:cubicBezTo>
                      <a:pt x="22775" y="316720"/>
                      <a:pt x="0" y="293945"/>
                      <a:pt x="0" y="265851"/>
                    </a:cubicBezTo>
                    <a:lnTo>
                      <a:pt x="0" y="50869"/>
                    </a:lnTo>
                    <a:cubicBezTo>
                      <a:pt x="0" y="22775"/>
                      <a:pt x="22775" y="0"/>
                      <a:pt x="50869" y="0"/>
                    </a:cubicBez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3"/>
              <p:cNvSpPr txBox="1"/>
              <p:nvPr/>
            </p:nvSpPr>
            <p:spPr>
              <a:xfrm>
                <a:off x="0" y="-38100"/>
                <a:ext cx="2044278" cy="3548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1" name="Google Shape;191;p3"/>
            <p:cNvSpPr/>
            <p:nvPr/>
          </p:nvSpPr>
          <p:spPr>
            <a:xfrm>
              <a:off x="9223766" y="7106700"/>
              <a:ext cx="1928442" cy="1928442"/>
            </a:xfrm>
            <a:custGeom>
              <a:rect b="b" l="l" r="r" t="t"/>
              <a:pathLst>
                <a:path extrusionOk="0" h="812800" w="812800">
                  <a:moveTo>
                    <a:pt x="97101" y="0"/>
                  </a:moveTo>
                  <a:lnTo>
                    <a:pt x="715699" y="0"/>
                  </a:lnTo>
                  <a:cubicBezTo>
                    <a:pt x="741452" y="0"/>
                    <a:pt x="766150" y="10230"/>
                    <a:pt x="784360" y="28440"/>
                  </a:cubicBezTo>
                  <a:cubicBezTo>
                    <a:pt x="802570" y="46650"/>
                    <a:pt x="812800" y="71348"/>
                    <a:pt x="812800" y="97101"/>
                  </a:cubicBezTo>
                  <a:lnTo>
                    <a:pt x="812800" y="715699"/>
                  </a:lnTo>
                  <a:cubicBezTo>
                    <a:pt x="812800" y="741452"/>
                    <a:pt x="802570" y="766150"/>
                    <a:pt x="784360" y="784360"/>
                  </a:cubicBezTo>
                  <a:cubicBezTo>
                    <a:pt x="766150" y="802570"/>
                    <a:pt x="741452" y="812800"/>
                    <a:pt x="715699" y="812800"/>
                  </a:cubicBezTo>
                  <a:lnTo>
                    <a:pt x="97101" y="812800"/>
                  </a:lnTo>
                  <a:cubicBezTo>
                    <a:pt x="71348" y="812800"/>
                    <a:pt x="46650" y="802570"/>
                    <a:pt x="28440" y="784360"/>
                  </a:cubicBezTo>
                  <a:cubicBezTo>
                    <a:pt x="10230" y="766150"/>
                    <a:pt x="0" y="741452"/>
                    <a:pt x="0" y="715699"/>
                  </a:cubicBezTo>
                  <a:lnTo>
                    <a:pt x="0" y="97101"/>
                  </a:lnTo>
                  <a:cubicBezTo>
                    <a:pt x="0" y="71348"/>
                    <a:pt x="10230" y="46650"/>
                    <a:pt x="28440" y="28440"/>
                  </a:cubicBezTo>
                  <a:cubicBezTo>
                    <a:pt x="46650" y="10230"/>
                    <a:pt x="71348" y="0"/>
                    <a:pt x="97101" y="0"/>
                  </a:cubicBezTo>
                  <a:close/>
                </a:path>
              </a:pathLst>
            </a:custGeom>
            <a:blipFill rotWithShape="1">
              <a:blip r:embed="rId11">
                <a:alphaModFix/>
              </a:blip>
              <a:stretch>
                <a:fillRect b="-86450" l="-10016" r="-255948" t="-44817"/>
              </a:stretch>
            </a:blipFill>
            <a:ln cap="rnd" cmpd="sng" w="76200">
              <a:solidFill>
                <a:srgbClr val="1353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3"/>
            <p:cNvSpPr txBox="1"/>
            <p:nvPr/>
          </p:nvSpPr>
          <p:spPr>
            <a:xfrm>
              <a:off x="3826482" y="549093"/>
              <a:ext cx="2636639" cy="8139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Principal-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Quahog Capital</a:t>
              </a:r>
              <a:endParaRPr/>
            </a:p>
          </p:txBody>
        </p:sp>
        <p:sp>
          <p:nvSpPr>
            <p:cNvPr id="193" name="Google Shape;193;p3"/>
            <p:cNvSpPr txBox="1"/>
            <p:nvPr/>
          </p:nvSpPr>
          <p:spPr>
            <a:xfrm>
              <a:off x="2610457" y="2898846"/>
              <a:ext cx="5170289" cy="8139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Co-Host-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“The CashFlow Kings” Podcast</a:t>
              </a:r>
              <a:endParaRPr/>
            </a:p>
          </p:txBody>
        </p:sp>
        <p:sp>
          <p:nvSpPr>
            <p:cNvPr id="194" name="Google Shape;194;p3"/>
            <p:cNvSpPr txBox="1"/>
            <p:nvPr/>
          </p:nvSpPr>
          <p:spPr>
            <a:xfrm>
              <a:off x="3783719" y="5284414"/>
              <a:ext cx="2823766" cy="12203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Co-Owner-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RealHelper.com </a:t>
              </a:r>
              <a:endParaRPr/>
            </a:p>
            <a:p>
              <a:pPr indent="0" lvl="0" marL="0" marR="0" rtl="0" algn="ctr">
                <a:lnSpc>
                  <a:spcPct val="116999"/>
                </a:lnSpc>
                <a:spcBef>
                  <a:spcPts val="0"/>
                </a:spcBef>
                <a:spcAft>
                  <a:spcPts val="0"/>
                </a:spcAft>
                <a:buNone/>
              </a:pPr>
              <a:r>
                <a:t/>
              </a:r>
              <a:endParaRPr sz="2100">
                <a:solidFill>
                  <a:srgbClr val="FEFEFE"/>
                </a:solidFill>
                <a:latin typeface="Arial"/>
                <a:ea typeface="Arial"/>
                <a:cs typeface="Arial"/>
                <a:sym typeface="Arial"/>
              </a:endParaRPr>
            </a:p>
          </p:txBody>
        </p:sp>
        <p:sp>
          <p:nvSpPr>
            <p:cNvPr id="195" name="Google Shape;195;p3"/>
            <p:cNvSpPr txBox="1"/>
            <p:nvPr/>
          </p:nvSpPr>
          <p:spPr>
            <a:xfrm>
              <a:off x="2748768" y="7629418"/>
              <a:ext cx="4919067" cy="8139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Co-Owner-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Bella Vida Hotel- Punta Cana</a:t>
              </a:r>
              <a:endParaRPr/>
            </a:p>
          </p:txBody>
        </p:sp>
        <p:sp>
          <p:nvSpPr>
            <p:cNvPr id="196" name="Google Shape;196;p3"/>
            <p:cNvSpPr txBox="1"/>
            <p:nvPr/>
          </p:nvSpPr>
          <p:spPr>
            <a:xfrm>
              <a:off x="11327221" y="549093"/>
              <a:ext cx="5197872" cy="8139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Grand Pooh Bah-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RI Real Estate Investors Group</a:t>
              </a:r>
              <a:endParaRPr/>
            </a:p>
          </p:txBody>
        </p:sp>
        <p:sp>
          <p:nvSpPr>
            <p:cNvPr id="197" name="Google Shape;197;p3"/>
            <p:cNvSpPr txBox="1"/>
            <p:nvPr/>
          </p:nvSpPr>
          <p:spPr>
            <a:xfrm>
              <a:off x="11816469" y="2934661"/>
              <a:ext cx="4219377" cy="8139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Co-Owner-</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Best Resorts Punta Cana</a:t>
              </a:r>
              <a:endParaRPr/>
            </a:p>
          </p:txBody>
        </p:sp>
        <p:sp>
          <p:nvSpPr>
            <p:cNvPr id="198" name="Google Shape;198;p3"/>
            <p:cNvSpPr txBox="1"/>
            <p:nvPr/>
          </p:nvSpPr>
          <p:spPr>
            <a:xfrm>
              <a:off x="11854966" y="5284414"/>
              <a:ext cx="4142383" cy="12203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Co-Owner-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Gore Luxe Development</a:t>
              </a:r>
              <a:endParaRPr/>
            </a:p>
            <a:p>
              <a:pPr indent="0" lvl="0" marL="0" marR="0" rtl="0" algn="ctr">
                <a:lnSpc>
                  <a:spcPct val="116999"/>
                </a:lnSpc>
                <a:spcBef>
                  <a:spcPts val="0"/>
                </a:spcBef>
                <a:spcAft>
                  <a:spcPts val="0"/>
                </a:spcAft>
                <a:buNone/>
              </a:pPr>
              <a:r>
                <a:t/>
              </a:r>
              <a:endParaRPr sz="2100">
                <a:solidFill>
                  <a:srgbClr val="FEFEFE"/>
                </a:solidFill>
                <a:latin typeface="Arial"/>
                <a:ea typeface="Arial"/>
                <a:cs typeface="Arial"/>
                <a:sym typeface="Arial"/>
              </a:endParaRPr>
            </a:p>
          </p:txBody>
        </p:sp>
        <p:sp>
          <p:nvSpPr>
            <p:cNvPr id="199" name="Google Shape;199;p3"/>
            <p:cNvSpPr txBox="1"/>
            <p:nvPr/>
          </p:nvSpPr>
          <p:spPr>
            <a:xfrm>
              <a:off x="11834229" y="7629418"/>
              <a:ext cx="4183856" cy="813943"/>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Co-Founder- </a:t>
              </a:r>
              <a:endParaRPr/>
            </a:p>
            <a:p>
              <a:pPr indent="0" lvl="0" marL="0" marR="0" rtl="0" algn="ctr">
                <a:lnSpc>
                  <a:spcPct val="116999"/>
                </a:lnSpc>
                <a:spcBef>
                  <a:spcPts val="0"/>
                </a:spcBef>
                <a:spcAft>
                  <a:spcPts val="0"/>
                </a:spcAft>
                <a:buNone/>
              </a:pPr>
              <a:r>
                <a:rPr lang="en-US" sz="2100">
                  <a:solidFill>
                    <a:srgbClr val="FEFEFE"/>
                  </a:solidFill>
                  <a:latin typeface="Arial"/>
                  <a:ea typeface="Arial"/>
                  <a:cs typeface="Arial"/>
                  <a:sym typeface="Arial"/>
                </a:rPr>
                <a:t>PerfectBookeeping.com</a:t>
              </a:r>
              <a:endParaRPr/>
            </a:p>
          </p:txBody>
        </p:sp>
      </p:grpSp>
      <p:grpSp>
        <p:nvGrpSpPr>
          <p:cNvPr id="200" name="Google Shape;200;p3"/>
          <p:cNvGrpSpPr/>
          <p:nvPr/>
        </p:nvGrpSpPr>
        <p:grpSpPr>
          <a:xfrm>
            <a:off x="632847" y="2830748"/>
            <a:ext cx="3837431" cy="3837431"/>
            <a:chOff x="0" y="0"/>
            <a:chExt cx="5116575" cy="5116575"/>
          </a:xfrm>
        </p:grpSpPr>
        <p:grpSp>
          <p:nvGrpSpPr>
            <p:cNvPr id="201" name="Google Shape;201;p3"/>
            <p:cNvGrpSpPr/>
            <p:nvPr/>
          </p:nvGrpSpPr>
          <p:grpSpPr>
            <a:xfrm>
              <a:off x="0" y="0"/>
              <a:ext cx="5116575" cy="5116575"/>
              <a:chOff x="0" y="0"/>
              <a:chExt cx="812800" cy="812800"/>
            </a:xfrm>
          </p:grpSpPr>
          <p:sp>
            <p:nvSpPr>
              <p:cNvPr id="202" name="Google Shape;20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F8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3"/>
              <p:cNvSpPr txBox="1"/>
              <p:nvPr/>
            </p:nvSpPr>
            <p:spPr>
              <a:xfrm>
                <a:off x="76200" y="38100"/>
                <a:ext cx="660400" cy="698500"/>
              </a:xfrm>
              <a:prstGeom prst="rect">
                <a:avLst/>
              </a:prstGeom>
              <a:noFill/>
              <a:ln>
                <a:noFill/>
              </a:ln>
            </p:spPr>
            <p:txBody>
              <a:bodyPr anchorCtr="0" anchor="ctr" bIns="44525" lIns="44525" spcFirstLastPara="1" rIns="44525" wrap="square" tIns="44525">
                <a:noAutofit/>
              </a:bodyPr>
              <a:lstStyle/>
              <a:p>
                <a:pPr indent="0" lvl="0" marL="0" marR="0" rtl="0" algn="ctr">
                  <a:lnSpc>
                    <a:spcPct val="147777"/>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4" name="Google Shape;204;p3"/>
            <p:cNvSpPr/>
            <p:nvPr/>
          </p:nvSpPr>
          <p:spPr>
            <a:xfrm>
              <a:off x="71120" y="71120"/>
              <a:ext cx="4974334" cy="497433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5" name="Google Shape;205;p3"/>
          <p:cNvGrpSpPr/>
          <p:nvPr/>
        </p:nvGrpSpPr>
        <p:grpSpPr>
          <a:xfrm>
            <a:off x="235185" y="6947600"/>
            <a:ext cx="4632750" cy="1153496"/>
            <a:chOff x="-186517" y="83383"/>
            <a:chExt cx="6177000" cy="1537995"/>
          </a:xfrm>
        </p:grpSpPr>
        <p:sp>
          <p:nvSpPr>
            <p:cNvPr id="206" name="Google Shape;206;p3"/>
            <p:cNvSpPr txBox="1"/>
            <p:nvPr/>
          </p:nvSpPr>
          <p:spPr>
            <a:xfrm>
              <a:off x="-186517" y="83383"/>
              <a:ext cx="6177000" cy="87840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1" lang="en-US" sz="4280">
                  <a:solidFill>
                    <a:srgbClr val="054876"/>
                  </a:solidFill>
                  <a:latin typeface="Poppins"/>
                  <a:ea typeface="Poppins"/>
                  <a:cs typeface="Poppins"/>
                  <a:sym typeface="Poppins"/>
                </a:rPr>
                <a:t>Frank Patalano</a:t>
              </a:r>
              <a:endParaRPr/>
            </a:p>
          </p:txBody>
        </p:sp>
        <p:sp>
          <p:nvSpPr>
            <p:cNvPr id="207" name="Google Shape;207;p3"/>
            <p:cNvSpPr txBox="1"/>
            <p:nvPr/>
          </p:nvSpPr>
          <p:spPr>
            <a:xfrm>
              <a:off x="0" y="961780"/>
              <a:ext cx="5803971" cy="659598"/>
            </a:xfrm>
            <a:prstGeom prst="rect">
              <a:avLst/>
            </a:prstGeom>
            <a:noFill/>
            <a:ln>
              <a:noFill/>
            </a:ln>
          </p:spPr>
          <p:txBody>
            <a:bodyPr anchorCtr="0" anchor="t" bIns="0" lIns="0" spcFirstLastPara="1" rIns="0" wrap="square" tIns="0">
              <a:spAutoFit/>
            </a:bodyPr>
            <a:lstStyle/>
            <a:p>
              <a:pPr indent="0" lvl="0" marL="0" marR="0" rtl="0" algn="ctr">
                <a:lnSpc>
                  <a:spcPct val="123990"/>
                </a:lnSpc>
                <a:spcBef>
                  <a:spcPts val="0"/>
                </a:spcBef>
                <a:spcAft>
                  <a:spcPts val="0"/>
                </a:spcAft>
                <a:buNone/>
              </a:pPr>
              <a:r>
                <a:rPr i="1" lang="en-US" sz="1609">
                  <a:solidFill>
                    <a:srgbClr val="000000"/>
                  </a:solidFill>
                  <a:latin typeface="Sansita"/>
                  <a:ea typeface="Sansita"/>
                  <a:cs typeface="Sansita"/>
                  <a:sym typeface="Sansita"/>
                </a:rPr>
                <a:t>Full Time Accredited Real Estate Investor and Entrepreneur</a:t>
              </a:r>
              <a:endParaRPr/>
            </a:p>
          </p:txBody>
        </p:sp>
      </p:grpSp>
      <p:sp>
        <p:nvSpPr>
          <p:cNvPr id="208" name="Google Shape;208;p3"/>
          <p:cNvSpPr txBox="1"/>
          <p:nvPr/>
        </p:nvSpPr>
        <p:spPr>
          <a:xfrm>
            <a:off x="-147713" y="9191625"/>
            <a:ext cx="18540600" cy="397500"/>
          </a:xfrm>
          <a:prstGeom prst="rect">
            <a:avLst/>
          </a:prstGeom>
          <a:noFill/>
          <a:ln>
            <a:noFill/>
          </a:ln>
        </p:spPr>
        <p:txBody>
          <a:bodyPr anchorCtr="0" anchor="t" bIns="0" lIns="0" spcFirstLastPara="1" rIns="0" wrap="square" tIns="0">
            <a:spAutoFit/>
          </a:bodyPr>
          <a:lstStyle/>
          <a:p>
            <a:pPr indent="0" lvl="0" marL="0" marR="0" rtl="0" algn="ctr">
              <a:lnSpc>
                <a:spcPct val="99002"/>
              </a:lnSpc>
              <a:spcBef>
                <a:spcPts val="0"/>
              </a:spcBef>
              <a:spcAft>
                <a:spcPts val="0"/>
              </a:spcAft>
              <a:buNone/>
            </a:pPr>
            <a:r>
              <a:rPr b="1" lang="en-US" sz="2609">
                <a:solidFill>
                  <a:srgbClr val="054876"/>
                </a:solidFill>
                <a:latin typeface="Poppins"/>
                <a:ea typeface="Poppins"/>
                <a:cs typeface="Poppins"/>
                <a:sym typeface="Poppins"/>
              </a:rPr>
              <a:t>“The deal of the decade happens to someone every week. It just has to happen to you once in a while.”</a:t>
            </a:r>
            <a:endParaRPr sz="90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pSp>
        <p:nvGrpSpPr>
          <p:cNvPr id="213" name="Google Shape;213;p4"/>
          <p:cNvGrpSpPr/>
          <p:nvPr/>
        </p:nvGrpSpPr>
        <p:grpSpPr>
          <a:xfrm>
            <a:off x="0" y="-144661"/>
            <a:ext cx="18288000" cy="1458232"/>
            <a:chOff x="0" y="-38100"/>
            <a:chExt cx="4816593" cy="384061"/>
          </a:xfrm>
        </p:grpSpPr>
        <p:sp>
          <p:nvSpPr>
            <p:cNvPr id="214" name="Google Shape;214;p4"/>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4"/>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6" name="Google Shape;216;p4"/>
          <p:cNvGrpSpPr/>
          <p:nvPr/>
        </p:nvGrpSpPr>
        <p:grpSpPr>
          <a:xfrm>
            <a:off x="0" y="9113639"/>
            <a:ext cx="18288000" cy="1173361"/>
            <a:chOff x="0" y="-38100"/>
            <a:chExt cx="4816593" cy="309033"/>
          </a:xfrm>
        </p:grpSpPr>
        <p:sp>
          <p:nvSpPr>
            <p:cNvPr id="217" name="Google Shape;217;p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4"/>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9" name="Google Shape;219;p4"/>
          <p:cNvGrpSpPr/>
          <p:nvPr/>
        </p:nvGrpSpPr>
        <p:grpSpPr>
          <a:xfrm>
            <a:off x="468630" y="9627989"/>
            <a:ext cx="17350740" cy="659011"/>
            <a:chOff x="0" y="-38100"/>
            <a:chExt cx="4569742" cy="173567"/>
          </a:xfrm>
        </p:grpSpPr>
        <p:sp>
          <p:nvSpPr>
            <p:cNvPr id="220" name="Google Shape;220;p4"/>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4"/>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2" name="Google Shape;222;p4"/>
          <p:cNvGrpSpPr/>
          <p:nvPr/>
        </p:nvGrpSpPr>
        <p:grpSpPr>
          <a:xfrm>
            <a:off x="468630" y="9365099"/>
            <a:ext cx="17350740" cy="670441"/>
            <a:chOff x="0" y="-38100"/>
            <a:chExt cx="4569742" cy="176577"/>
          </a:xfrm>
        </p:grpSpPr>
        <p:sp>
          <p:nvSpPr>
            <p:cNvPr id="223" name="Google Shape;223;p4"/>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4"/>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5" name="Google Shape;225;p4"/>
          <p:cNvSpPr txBox="1"/>
          <p:nvPr/>
        </p:nvSpPr>
        <p:spPr>
          <a:xfrm>
            <a:off x="212531" y="2366032"/>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How most people that I know use VAs?</a:t>
            </a:r>
            <a:endParaRPr/>
          </a:p>
        </p:txBody>
      </p:sp>
      <p:sp>
        <p:nvSpPr>
          <p:cNvPr id="226" name="Google Shape;226;p4"/>
          <p:cNvSpPr txBox="1"/>
          <p:nvPr/>
        </p:nvSpPr>
        <p:spPr>
          <a:xfrm>
            <a:off x="1206860" y="4526471"/>
            <a:ext cx="8331199" cy="3984284"/>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lang="en-US" sz="3263">
                <a:solidFill>
                  <a:srgbClr val="054876"/>
                </a:solidFill>
                <a:latin typeface="Arial"/>
                <a:ea typeface="Arial"/>
                <a:cs typeface="Arial"/>
                <a:sym typeface="Arial"/>
              </a:rPr>
              <a:t>Most of the people that I know use VAs for 4 major tasks.</a:t>
            </a:r>
            <a:endParaRPr/>
          </a:p>
          <a:p>
            <a:pPr indent="-352287" lvl="1" marL="704576" marR="0" rtl="0" algn="just">
              <a:lnSpc>
                <a:spcPct val="139993"/>
              </a:lnSpc>
              <a:spcBef>
                <a:spcPts val="0"/>
              </a:spcBef>
              <a:spcAft>
                <a:spcPts val="0"/>
              </a:spcAft>
              <a:buClr>
                <a:srgbClr val="054876"/>
              </a:buClr>
              <a:buSzPts val="3263"/>
              <a:buFont typeface="Arial"/>
              <a:buAutoNum type="arabicPeriod"/>
            </a:pPr>
            <a:r>
              <a:rPr b="0" i="0" lang="en-US" sz="3263" u="none" cap="none" strike="noStrike">
                <a:solidFill>
                  <a:srgbClr val="054876"/>
                </a:solidFill>
                <a:latin typeface="Arial"/>
                <a:ea typeface="Arial"/>
                <a:cs typeface="Arial"/>
                <a:sym typeface="Arial"/>
              </a:rPr>
              <a:t>Administrative Assistance</a:t>
            </a:r>
            <a:endParaRPr/>
          </a:p>
          <a:p>
            <a:pPr indent="-352287" lvl="1" marL="704576" marR="0" rtl="0" algn="just">
              <a:lnSpc>
                <a:spcPct val="139993"/>
              </a:lnSpc>
              <a:spcBef>
                <a:spcPts val="0"/>
              </a:spcBef>
              <a:spcAft>
                <a:spcPts val="0"/>
              </a:spcAft>
              <a:buClr>
                <a:srgbClr val="054876"/>
              </a:buClr>
              <a:buSzPts val="3263"/>
              <a:buFont typeface="Arial"/>
              <a:buAutoNum type="arabicPeriod"/>
            </a:pPr>
            <a:r>
              <a:rPr b="0" i="0" lang="en-US" sz="3263" u="none" cap="none" strike="noStrike">
                <a:solidFill>
                  <a:srgbClr val="054876"/>
                </a:solidFill>
                <a:latin typeface="Arial"/>
                <a:ea typeface="Arial"/>
                <a:cs typeface="Arial"/>
                <a:sym typeface="Arial"/>
              </a:rPr>
              <a:t>Social Media Support</a:t>
            </a:r>
            <a:endParaRPr/>
          </a:p>
          <a:p>
            <a:pPr indent="-352287" lvl="1" marL="704576" marR="0" rtl="0" algn="just">
              <a:lnSpc>
                <a:spcPct val="139993"/>
              </a:lnSpc>
              <a:spcBef>
                <a:spcPts val="0"/>
              </a:spcBef>
              <a:spcAft>
                <a:spcPts val="0"/>
              </a:spcAft>
              <a:buClr>
                <a:srgbClr val="054876"/>
              </a:buClr>
              <a:buSzPts val="3263"/>
              <a:buFont typeface="Arial"/>
              <a:buAutoNum type="arabicPeriod"/>
            </a:pPr>
            <a:r>
              <a:rPr b="0" i="0" lang="en-US" sz="3263" u="none" cap="none" strike="noStrike">
                <a:solidFill>
                  <a:srgbClr val="054876"/>
                </a:solidFill>
                <a:latin typeface="Arial"/>
                <a:ea typeface="Arial"/>
                <a:cs typeface="Arial"/>
                <a:sym typeface="Arial"/>
              </a:rPr>
              <a:t>Bookkeeping</a:t>
            </a:r>
            <a:endParaRPr/>
          </a:p>
          <a:p>
            <a:pPr indent="-352287" lvl="1" marL="704576" marR="0" rtl="0" algn="just">
              <a:lnSpc>
                <a:spcPct val="139993"/>
              </a:lnSpc>
              <a:spcBef>
                <a:spcPts val="0"/>
              </a:spcBef>
              <a:spcAft>
                <a:spcPts val="0"/>
              </a:spcAft>
              <a:buClr>
                <a:srgbClr val="054876"/>
              </a:buClr>
              <a:buSzPts val="3263"/>
              <a:buFont typeface="Arial"/>
              <a:buAutoNum type="arabicPeriod"/>
            </a:pPr>
            <a:r>
              <a:rPr b="0" i="0" lang="en-US" sz="3263" u="none" cap="none" strike="noStrike">
                <a:solidFill>
                  <a:srgbClr val="054876"/>
                </a:solidFill>
                <a:latin typeface="Arial"/>
                <a:ea typeface="Arial"/>
                <a:cs typeface="Arial"/>
                <a:sym typeface="Arial"/>
              </a:rPr>
              <a:t>Cold Calling</a:t>
            </a:r>
            <a:endParaRPr/>
          </a:p>
          <a:p>
            <a:pPr indent="0" lvl="0" marL="0" marR="0" rtl="0" algn="ctr">
              <a:lnSpc>
                <a:spcPct val="139993"/>
              </a:lnSpc>
              <a:spcBef>
                <a:spcPts val="0"/>
              </a:spcBef>
              <a:spcAft>
                <a:spcPts val="0"/>
              </a:spcAft>
              <a:buNone/>
            </a:pPr>
            <a:r>
              <a:t/>
            </a:r>
            <a:endParaRPr sz="3263">
              <a:solidFill>
                <a:srgbClr val="054876"/>
              </a:solidFill>
              <a:latin typeface="Arial"/>
              <a:ea typeface="Arial"/>
              <a:cs typeface="Arial"/>
              <a:sym typeface="Arial"/>
            </a:endParaRPr>
          </a:p>
        </p:txBody>
      </p:sp>
      <p:sp>
        <p:nvSpPr>
          <p:cNvPr id="227" name="Google Shape;227;p4"/>
          <p:cNvSpPr/>
          <p:nvPr/>
        </p:nvSpPr>
        <p:spPr>
          <a:xfrm>
            <a:off x="10953994" y="1732932"/>
            <a:ext cx="7106007" cy="71060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11851" r="-38145"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4"/>
          <p:cNvSpPr/>
          <p:nvPr/>
        </p:nvSpPr>
        <p:spPr>
          <a:xfrm>
            <a:off x="10560963" y="5566995"/>
            <a:ext cx="3348144" cy="334814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15505" l="0" r="-3115"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grpSp>
        <p:nvGrpSpPr>
          <p:cNvPr id="233" name="Google Shape;233;p5"/>
          <p:cNvGrpSpPr/>
          <p:nvPr/>
        </p:nvGrpSpPr>
        <p:grpSpPr>
          <a:xfrm>
            <a:off x="0" y="-144661"/>
            <a:ext cx="18288000" cy="1458232"/>
            <a:chOff x="0" y="-38100"/>
            <a:chExt cx="4816593" cy="384061"/>
          </a:xfrm>
        </p:grpSpPr>
        <p:sp>
          <p:nvSpPr>
            <p:cNvPr id="234" name="Google Shape;234;p5"/>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5"/>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6" name="Google Shape;236;p5"/>
          <p:cNvGrpSpPr/>
          <p:nvPr/>
        </p:nvGrpSpPr>
        <p:grpSpPr>
          <a:xfrm>
            <a:off x="0" y="9113639"/>
            <a:ext cx="18288000" cy="1173361"/>
            <a:chOff x="0" y="-38100"/>
            <a:chExt cx="4816593" cy="309033"/>
          </a:xfrm>
        </p:grpSpPr>
        <p:sp>
          <p:nvSpPr>
            <p:cNvPr id="237" name="Google Shape;237;p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5"/>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9" name="Google Shape;239;p5"/>
          <p:cNvGrpSpPr/>
          <p:nvPr/>
        </p:nvGrpSpPr>
        <p:grpSpPr>
          <a:xfrm>
            <a:off x="468630" y="9627989"/>
            <a:ext cx="17350740" cy="659011"/>
            <a:chOff x="0" y="-38100"/>
            <a:chExt cx="4569742" cy="173567"/>
          </a:xfrm>
        </p:grpSpPr>
        <p:sp>
          <p:nvSpPr>
            <p:cNvPr id="240" name="Google Shape;240;p5"/>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5"/>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2" name="Google Shape;242;p5"/>
          <p:cNvGrpSpPr/>
          <p:nvPr/>
        </p:nvGrpSpPr>
        <p:grpSpPr>
          <a:xfrm>
            <a:off x="468630" y="9365099"/>
            <a:ext cx="17350740" cy="670441"/>
            <a:chOff x="0" y="-38100"/>
            <a:chExt cx="4569742" cy="176577"/>
          </a:xfrm>
        </p:grpSpPr>
        <p:sp>
          <p:nvSpPr>
            <p:cNvPr id="243" name="Google Shape;243;p5"/>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5"/>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5" name="Google Shape;245;p5"/>
          <p:cNvSpPr txBox="1"/>
          <p:nvPr/>
        </p:nvSpPr>
        <p:spPr>
          <a:xfrm>
            <a:off x="212531" y="2366032"/>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Why Leverage Virtual Assistants in Real Estate Syndication?</a:t>
            </a:r>
            <a:endParaRPr/>
          </a:p>
        </p:txBody>
      </p:sp>
      <p:sp>
        <p:nvSpPr>
          <p:cNvPr id="246" name="Google Shape;246;p5"/>
          <p:cNvSpPr txBox="1"/>
          <p:nvPr/>
        </p:nvSpPr>
        <p:spPr>
          <a:xfrm>
            <a:off x="1206860" y="4526471"/>
            <a:ext cx="8331199" cy="4559391"/>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lang="en-US" sz="3263">
                <a:solidFill>
                  <a:srgbClr val="054876"/>
                </a:solidFill>
                <a:latin typeface="Arial"/>
                <a:ea typeface="Arial"/>
                <a:cs typeface="Arial"/>
                <a:sym typeface="Arial"/>
              </a:rPr>
              <a:t>Real Estate investing involves multiple moving parts: </a:t>
            </a:r>
            <a:endParaRPr/>
          </a:p>
          <a:p>
            <a:pPr indent="0" lvl="0" marL="0" marR="0" rtl="0" algn="ctr">
              <a:lnSpc>
                <a:spcPct val="139993"/>
              </a:lnSpc>
              <a:spcBef>
                <a:spcPts val="0"/>
              </a:spcBef>
              <a:spcAft>
                <a:spcPts val="0"/>
              </a:spcAft>
              <a:buNone/>
            </a:pPr>
            <a:r>
              <a:rPr lang="en-US" sz="3263">
                <a:solidFill>
                  <a:srgbClr val="054876"/>
                </a:solidFill>
                <a:latin typeface="Arial"/>
                <a:ea typeface="Arial"/>
                <a:cs typeface="Arial"/>
                <a:sym typeface="Arial"/>
              </a:rPr>
              <a:t>Deal Sourcing, Investor Relations, Marketing, and (sometimes) property management. </a:t>
            </a:r>
            <a:endParaRPr/>
          </a:p>
          <a:p>
            <a:pPr indent="0" lvl="0" marL="0" marR="0" rtl="0" algn="ctr">
              <a:lnSpc>
                <a:spcPct val="139993"/>
              </a:lnSpc>
              <a:spcBef>
                <a:spcPts val="0"/>
              </a:spcBef>
              <a:spcAft>
                <a:spcPts val="0"/>
              </a:spcAft>
              <a:buNone/>
            </a:pPr>
            <a:r>
              <a:rPr lang="en-US" sz="3263">
                <a:solidFill>
                  <a:srgbClr val="054876"/>
                </a:solidFill>
                <a:latin typeface="Arial"/>
                <a:ea typeface="Arial"/>
                <a:cs typeface="Arial"/>
                <a:sym typeface="Arial"/>
              </a:rPr>
              <a:t>A well-trained VA can help you scale without paying US prices for help.</a:t>
            </a:r>
            <a:endParaRPr/>
          </a:p>
          <a:p>
            <a:pPr indent="0" lvl="0" marL="0" marR="0" rtl="0" algn="ctr">
              <a:lnSpc>
                <a:spcPct val="139993"/>
              </a:lnSpc>
              <a:spcBef>
                <a:spcPts val="0"/>
              </a:spcBef>
              <a:spcAft>
                <a:spcPts val="0"/>
              </a:spcAft>
              <a:buNone/>
            </a:pPr>
            <a:r>
              <a:t/>
            </a:r>
            <a:endParaRPr sz="3263">
              <a:solidFill>
                <a:srgbClr val="054876"/>
              </a:solidFill>
              <a:latin typeface="Arial"/>
              <a:ea typeface="Arial"/>
              <a:cs typeface="Arial"/>
              <a:sym typeface="Arial"/>
            </a:endParaRPr>
          </a:p>
        </p:txBody>
      </p:sp>
      <p:sp>
        <p:nvSpPr>
          <p:cNvPr id="247" name="Google Shape;247;p5"/>
          <p:cNvSpPr/>
          <p:nvPr/>
        </p:nvSpPr>
        <p:spPr>
          <a:xfrm>
            <a:off x="10560963" y="1656732"/>
            <a:ext cx="7258407" cy="72584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4998" r="-24998"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6"/>
          <p:cNvGrpSpPr/>
          <p:nvPr/>
        </p:nvGrpSpPr>
        <p:grpSpPr>
          <a:xfrm>
            <a:off x="0" y="-144661"/>
            <a:ext cx="18288000" cy="1458232"/>
            <a:chOff x="0" y="-38100"/>
            <a:chExt cx="4816593" cy="384061"/>
          </a:xfrm>
        </p:grpSpPr>
        <p:sp>
          <p:nvSpPr>
            <p:cNvPr id="253" name="Google Shape;253;p6"/>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6"/>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5" name="Google Shape;255;p6"/>
          <p:cNvGrpSpPr/>
          <p:nvPr/>
        </p:nvGrpSpPr>
        <p:grpSpPr>
          <a:xfrm>
            <a:off x="0" y="9113639"/>
            <a:ext cx="18288000" cy="1173361"/>
            <a:chOff x="0" y="-38100"/>
            <a:chExt cx="4816593" cy="309033"/>
          </a:xfrm>
        </p:grpSpPr>
        <p:sp>
          <p:nvSpPr>
            <p:cNvPr id="256" name="Google Shape;256;p6"/>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6"/>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8" name="Google Shape;258;p6"/>
          <p:cNvGrpSpPr/>
          <p:nvPr/>
        </p:nvGrpSpPr>
        <p:grpSpPr>
          <a:xfrm>
            <a:off x="468630" y="9627989"/>
            <a:ext cx="17350740" cy="659011"/>
            <a:chOff x="0" y="-38100"/>
            <a:chExt cx="4569742" cy="173567"/>
          </a:xfrm>
        </p:grpSpPr>
        <p:sp>
          <p:nvSpPr>
            <p:cNvPr id="259" name="Google Shape;259;p6"/>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6"/>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1" name="Google Shape;261;p6"/>
          <p:cNvGrpSpPr/>
          <p:nvPr/>
        </p:nvGrpSpPr>
        <p:grpSpPr>
          <a:xfrm>
            <a:off x="468630" y="9365099"/>
            <a:ext cx="17350740" cy="670441"/>
            <a:chOff x="0" y="-38100"/>
            <a:chExt cx="4569742" cy="176577"/>
          </a:xfrm>
        </p:grpSpPr>
        <p:sp>
          <p:nvSpPr>
            <p:cNvPr id="262" name="Google Shape;262;p6"/>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6"/>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4" name="Google Shape;264;p6"/>
          <p:cNvSpPr/>
          <p:nvPr/>
        </p:nvSpPr>
        <p:spPr>
          <a:xfrm>
            <a:off x="468630" y="1656732"/>
            <a:ext cx="7258407" cy="72584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4998" r="-24998"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6"/>
          <p:cNvSpPr txBox="1"/>
          <p:nvPr/>
        </p:nvSpPr>
        <p:spPr>
          <a:xfrm>
            <a:off x="7499514" y="2008771"/>
            <a:ext cx="10319856" cy="221615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Common Bottlenecks in Growing your Business</a:t>
            </a:r>
            <a:endParaRPr/>
          </a:p>
          <a:p>
            <a:pPr indent="0" lvl="0" marL="0" marR="0" rtl="0" algn="ctr">
              <a:lnSpc>
                <a:spcPct val="116000"/>
              </a:lnSpc>
              <a:spcBef>
                <a:spcPts val="0"/>
              </a:spcBef>
              <a:spcAft>
                <a:spcPts val="0"/>
              </a:spcAft>
              <a:buNone/>
            </a:pPr>
            <a:r>
              <a:t/>
            </a:r>
            <a:endParaRPr b="1" sz="5000">
              <a:solidFill>
                <a:srgbClr val="054876"/>
              </a:solidFill>
              <a:latin typeface="Arial"/>
              <a:ea typeface="Arial"/>
              <a:cs typeface="Arial"/>
              <a:sym typeface="Arial"/>
            </a:endParaRPr>
          </a:p>
        </p:txBody>
      </p:sp>
      <p:sp>
        <p:nvSpPr>
          <p:cNvPr id="266" name="Google Shape;266;p6"/>
          <p:cNvSpPr txBox="1"/>
          <p:nvPr/>
        </p:nvSpPr>
        <p:spPr>
          <a:xfrm>
            <a:off x="8493843" y="3810976"/>
            <a:ext cx="8331199" cy="5698784"/>
          </a:xfrm>
          <a:prstGeom prst="rect">
            <a:avLst/>
          </a:prstGeom>
          <a:noFill/>
          <a:ln>
            <a:noFill/>
          </a:ln>
        </p:spPr>
        <p:txBody>
          <a:bodyPr anchorCtr="0" anchor="t" bIns="0" lIns="0" spcFirstLastPara="1" rIns="0" wrap="square" tIns="0">
            <a:spAutoFit/>
          </a:bodyPr>
          <a:lstStyle/>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Underwriting, Market Research and Deal Sourcing require constant attention</a:t>
            </a:r>
            <a:endParaRPr/>
          </a:p>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Time-consuming Investor Outreach and Communication</a:t>
            </a:r>
            <a:endParaRPr/>
          </a:p>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Administrative and compliance tasks slow down operations</a:t>
            </a:r>
            <a:endParaRPr/>
          </a:p>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Managing multiple properties and keeping financial records up-to-date</a:t>
            </a:r>
            <a:endParaRPr/>
          </a:p>
          <a:p>
            <a:pPr indent="0" lvl="0" marL="0" marR="0" rtl="0" algn="l">
              <a:lnSpc>
                <a:spcPct val="139993"/>
              </a:lnSpc>
              <a:spcBef>
                <a:spcPts val="0"/>
              </a:spcBef>
              <a:spcAft>
                <a:spcPts val="0"/>
              </a:spcAft>
              <a:buNone/>
            </a:pPr>
            <a:r>
              <a:t/>
            </a:r>
            <a:endParaRPr sz="3263">
              <a:solidFill>
                <a:srgbClr val="054876"/>
              </a:solidFill>
              <a:latin typeface="Arial"/>
              <a:ea typeface="Arial"/>
              <a:cs typeface="Arial"/>
              <a:sym typeface="Arial"/>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7"/>
          <p:cNvGrpSpPr/>
          <p:nvPr/>
        </p:nvGrpSpPr>
        <p:grpSpPr>
          <a:xfrm>
            <a:off x="0" y="-144661"/>
            <a:ext cx="18288000" cy="1458232"/>
            <a:chOff x="0" y="-38100"/>
            <a:chExt cx="4816593" cy="384061"/>
          </a:xfrm>
        </p:grpSpPr>
        <p:sp>
          <p:nvSpPr>
            <p:cNvPr id="272" name="Google Shape;272;p7"/>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7"/>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4" name="Google Shape;274;p7"/>
          <p:cNvGrpSpPr/>
          <p:nvPr/>
        </p:nvGrpSpPr>
        <p:grpSpPr>
          <a:xfrm>
            <a:off x="0" y="9113639"/>
            <a:ext cx="18288000" cy="1173361"/>
            <a:chOff x="0" y="-38100"/>
            <a:chExt cx="4816593" cy="309033"/>
          </a:xfrm>
        </p:grpSpPr>
        <p:sp>
          <p:nvSpPr>
            <p:cNvPr id="275" name="Google Shape;275;p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7"/>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7" name="Google Shape;277;p7"/>
          <p:cNvGrpSpPr/>
          <p:nvPr/>
        </p:nvGrpSpPr>
        <p:grpSpPr>
          <a:xfrm>
            <a:off x="468630" y="9627989"/>
            <a:ext cx="17350740" cy="659011"/>
            <a:chOff x="0" y="-38100"/>
            <a:chExt cx="4569742" cy="173567"/>
          </a:xfrm>
        </p:grpSpPr>
        <p:sp>
          <p:nvSpPr>
            <p:cNvPr id="278" name="Google Shape;278;p7"/>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7"/>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0" name="Google Shape;280;p7"/>
          <p:cNvGrpSpPr/>
          <p:nvPr/>
        </p:nvGrpSpPr>
        <p:grpSpPr>
          <a:xfrm>
            <a:off x="468630" y="9365099"/>
            <a:ext cx="17350740" cy="670441"/>
            <a:chOff x="0" y="-38100"/>
            <a:chExt cx="4569742" cy="176577"/>
          </a:xfrm>
        </p:grpSpPr>
        <p:sp>
          <p:nvSpPr>
            <p:cNvPr id="281" name="Google Shape;281;p7"/>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7"/>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3" name="Google Shape;283;p7"/>
          <p:cNvSpPr txBox="1"/>
          <p:nvPr/>
        </p:nvSpPr>
        <p:spPr>
          <a:xfrm>
            <a:off x="212531" y="1850046"/>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How Virtual Assistants Drive Syndication Success</a:t>
            </a:r>
            <a:endParaRPr/>
          </a:p>
        </p:txBody>
      </p:sp>
      <p:sp>
        <p:nvSpPr>
          <p:cNvPr id="284" name="Google Shape;284;p7"/>
          <p:cNvSpPr txBox="1"/>
          <p:nvPr/>
        </p:nvSpPr>
        <p:spPr>
          <a:xfrm>
            <a:off x="1206860" y="3708756"/>
            <a:ext cx="8331199" cy="6213134"/>
          </a:xfrm>
          <a:prstGeom prst="rect">
            <a:avLst/>
          </a:prstGeom>
          <a:noFill/>
          <a:ln>
            <a:noFill/>
          </a:ln>
        </p:spPr>
        <p:txBody>
          <a:bodyPr anchorCtr="0" anchor="t" bIns="0" lIns="0" spcFirstLastPara="1" rIns="0" wrap="square" tIns="0">
            <a:spAutoFit/>
          </a:bodyPr>
          <a:lstStyle/>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Cost-Effective Support – Get certain skills at a lower cost than in-person help.</a:t>
            </a:r>
            <a:endParaRPr/>
          </a:p>
          <a:p>
            <a:pPr indent="-341492" lvl="1" marL="682987" marR="0" rtl="0" algn="l">
              <a:lnSpc>
                <a:spcPct val="139993"/>
              </a:lnSpc>
              <a:spcBef>
                <a:spcPts val="0"/>
              </a:spcBef>
              <a:spcAft>
                <a:spcPts val="0"/>
              </a:spcAft>
              <a:buClr>
                <a:srgbClr val="054876"/>
              </a:buClr>
              <a:buSzPts val="3163"/>
              <a:buFont typeface="Arial"/>
              <a:buChar char="•"/>
            </a:pPr>
            <a:r>
              <a:rPr b="0" i="0" lang="en-US" sz="3163" u="none" cap="none" strike="noStrike">
                <a:solidFill>
                  <a:srgbClr val="054876"/>
                </a:solidFill>
                <a:latin typeface="Arial"/>
                <a:ea typeface="Arial"/>
                <a:cs typeface="Arial"/>
                <a:sym typeface="Arial"/>
              </a:rPr>
              <a:t>24/7 Productivity &amp; Faster Turnaround – With VAs across different time zones, tasks like investor inquiries, property research, and marketing could continue beyond the 9-5, accelerating deal flow and investor engagement.</a:t>
            </a:r>
            <a:endParaRPr/>
          </a:p>
          <a:p>
            <a:pPr indent="0" lvl="0" marL="0" marR="0" rtl="0" algn="ctr">
              <a:lnSpc>
                <a:spcPct val="144419"/>
              </a:lnSpc>
              <a:spcBef>
                <a:spcPts val="0"/>
              </a:spcBef>
              <a:spcAft>
                <a:spcPts val="0"/>
              </a:spcAft>
              <a:buNone/>
            </a:pPr>
            <a:r>
              <a:t/>
            </a:r>
            <a:endParaRPr sz="3163">
              <a:solidFill>
                <a:srgbClr val="054876"/>
              </a:solidFill>
              <a:latin typeface="Arial"/>
              <a:ea typeface="Arial"/>
              <a:cs typeface="Arial"/>
              <a:sym typeface="Arial"/>
            </a:endParaRPr>
          </a:p>
          <a:p>
            <a:pPr indent="0" lvl="0" marL="0" marR="0" rtl="0" algn="ctr">
              <a:lnSpc>
                <a:spcPct val="144419"/>
              </a:lnSpc>
              <a:spcBef>
                <a:spcPts val="0"/>
              </a:spcBef>
              <a:spcAft>
                <a:spcPts val="0"/>
              </a:spcAft>
              <a:buNone/>
            </a:pPr>
            <a:r>
              <a:t/>
            </a:r>
            <a:endParaRPr sz="3163">
              <a:solidFill>
                <a:srgbClr val="054876"/>
              </a:solidFill>
              <a:latin typeface="Arial"/>
              <a:ea typeface="Arial"/>
              <a:cs typeface="Arial"/>
              <a:sym typeface="Arial"/>
            </a:endParaRPr>
          </a:p>
        </p:txBody>
      </p:sp>
      <p:sp>
        <p:nvSpPr>
          <p:cNvPr id="285" name="Google Shape;285;p7"/>
          <p:cNvSpPr/>
          <p:nvPr/>
        </p:nvSpPr>
        <p:spPr>
          <a:xfrm>
            <a:off x="10560963" y="1656732"/>
            <a:ext cx="7258407" cy="725840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4998" r="-24998"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pSp>
        <p:nvGrpSpPr>
          <p:cNvPr id="290" name="Google Shape;290;p8"/>
          <p:cNvGrpSpPr/>
          <p:nvPr/>
        </p:nvGrpSpPr>
        <p:grpSpPr>
          <a:xfrm>
            <a:off x="0" y="-144661"/>
            <a:ext cx="18288000" cy="1458232"/>
            <a:chOff x="0" y="-38100"/>
            <a:chExt cx="4816593" cy="384061"/>
          </a:xfrm>
        </p:grpSpPr>
        <p:sp>
          <p:nvSpPr>
            <p:cNvPr id="291" name="Google Shape;291;p8"/>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8"/>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3" name="Google Shape;293;p8"/>
          <p:cNvGrpSpPr/>
          <p:nvPr/>
        </p:nvGrpSpPr>
        <p:grpSpPr>
          <a:xfrm>
            <a:off x="0" y="9113639"/>
            <a:ext cx="18288000" cy="1173361"/>
            <a:chOff x="0" y="-38100"/>
            <a:chExt cx="4816593" cy="309033"/>
          </a:xfrm>
        </p:grpSpPr>
        <p:sp>
          <p:nvSpPr>
            <p:cNvPr id="294" name="Google Shape;294;p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8"/>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6" name="Google Shape;296;p8"/>
          <p:cNvGrpSpPr/>
          <p:nvPr/>
        </p:nvGrpSpPr>
        <p:grpSpPr>
          <a:xfrm>
            <a:off x="468630" y="9627989"/>
            <a:ext cx="17350740" cy="659011"/>
            <a:chOff x="0" y="-38100"/>
            <a:chExt cx="4569742" cy="173567"/>
          </a:xfrm>
        </p:grpSpPr>
        <p:sp>
          <p:nvSpPr>
            <p:cNvPr id="297" name="Google Shape;297;p8"/>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8"/>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9" name="Google Shape;299;p8"/>
          <p:cNvGrpSpPr/>
          <p:nvPr/>
        </p:nvGrpSpPr>
        <p:grpSpPr>
          <a:xfrm>
            <a:off x="468630" y="9365099"/>
            <a:ext cx="17350740" cy="670441"/>
            <a:chOff x="0" y="-38100"/>
            <a:chExt cx="4569742" cy="176577"/>
          </a:xfrm>
        </p:grpSpPr>
        <p:sp>
          <p:nvSpPr>
            <p:cNvPr id="300" name="Google Shape;300;p8"/>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8"/>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2" name="Google Shape;302;p8"/>
          <p:cNvSpPr/>
          <p:nvPr/>
        </p:nvSpPr>
        <p:spPr>
          <a:xfrm flipH="1">
            <a:off x="468630" y="1656732"/>
            <a:ext cx="7258407" cy="7258407"/>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rotWithShape="1">
            <a:blip r:embed="rId3">
              <a:alphaModFix/>
            </a:blip>
            <a:stretch>
              <a:fillRect b="0" l="-41283" r="-8619"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8"/>
          <p:cNvSpPr txBox="1"/>
          <p:nvPr/>
        </p:nvSpPr>
        <p:spPr>
          <a:xfrm>
            <a:off x="7499514" y="2008771"/>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How Virtual Assistants Drive Syndication Success</a:t>
            </a:r>
            <a:endParaRPr/>
          </a:p>
        </p:txBody>
      </p:sp>
      <p:sp>
        <p:nvSpPr>
          <p:cNvPr id="304" name="Google Shape;304;p8"/>
          <p:cNvSpPr txBox="1"/>
          <p:nvPr/>
        </p:nvSpPr>
        <p:spPr>
          <a:xfrm>
            <a:off x="8493843" y="4110621"/>
            <a:ext cx="8331199" cy="4555784"/>
          </a:xfrm>
          <a:prstGeom prst="rect">
            <a:avLst/>
          </a:prstGeom>
          <a:noFill/>
          <a:ln>
            <a:noFill/>
          </a:ln>
        </p:spPr>
        <p:txBody>
          <a:bodyPr anchorCtr="0" anchor="t" bIns="0" lIns="0" spcFirstLastPara="1" rIns="0" wrap="square" tIns="0">
            <a:spAutoFit/>
          </a:bodyPr>
          <a:lstStyle/>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Task Delegation &amp; Increased Focus on Growth – Offload Administrative Tasks, CRM updates, Lead Generation, and Investor Follow-ups so you can focus on closing more deals, securing funding, and building partnerships.</a:t>
            </a:r>
            <a:endParaRPr/>
          </a:p>
          <a:p>
            <a:pPr indent="0" lvl="0" marL="0" marR="0" rtl="0" algn="l">
              <a:lnSpc>
                <a:spcPct val="139993"/>
              </a:lnSpc>
              <a:spcBef>
                <a:spcPts val="0"/>
              </a:spcBef>
              <a:spcAft>
                <a:spcPts val="0"/>
              </a:spcAft>
              <a:buNone/>
            </a:pPr>
            <a:r>
              <a:t/>
            </a:r>
            <a:endParaRPr sz="3263">
              <a:solidFill>
                <a:srgbClr val="054876"/>
              </a:solidFill>
              <a:latin typeface="Arial"/>
              <a:ea typeface="Arial"/>
              <a:cs typeface="Arial"/>
              <a:sym typeface="Arial"/>
            </a:endParaRPr>
          </a:p>
          <a:p>
            <a:pPr indent="0" lvl="0" marL="0" marR="0" rtl="0" algn="l">
              <a:lnSpc>
                <a:spcPct val="139993"/>
              </a:lnSpc>
              <a:spcBef>
                <a:spcPts val="0"/>
              </a:spcBef>
              <a:spcAft>
                <a:spcPts val="0"/>
              </a:spcAft>
              <a:buNone/>
            </a:pPr>
            <a:r>
              <a:t/>
            </a:r>
            <a:endParaRPr sz="3263">
              <a:solidFill>
                <a:srgbClr val="054876"/>
              </a:solidFill>
              <a:latin typeface="Arial"/>
              <a:ea typeface="Arial"/>
              <a:cs typeface="Arial"/>
              <a:sym typeface="Arial"/>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pSp>
        <p:nvGrpSpPr>
          <p:cNvPr id="309" name="Google Shape;309;p9"/>
          <p:cNvGrpSpPr/>
          <p:nvPr/>
        </p:nvGrpSpPr>
        <p:grpSpPr>
          <a:xfrm>
            <a:off x="0" y="-144661"/>
            <a:ext cx="18288000" cy="1458232"/>
            <a:chOff x="0" y="-38100"/>
            <a:chExt cx="4816593" cy="384061"/>
          </a:xfrm>
        </p:grpSpPr>
        <p:sp>
          <p:nvSpPr>
            <p:cNvPr id="310" name="Google Shape;310;p9"/>
            <p:cNvSpPr/>
            <p:nvPr/>
          </p:nvSpPr>
          <p:spPr>
            <a:xfrm>
              <a:off x="0" y="0"/>
              <a:ext cx="4816592" cy="345961"/>
            </a:xfrm>
            <a:custGeom>
              <a:rect b="b" l="l" r="r" t="t"/>
              <a:pathLst>
                <a:path extrusionOk="0" h="345961" w="4816592">
                  <a:moveTo>
                    <a:pt x="0" y="0"/>
                  </a:moveTo>
                  <a:lnTo>
                    <a:pt x="4816592" y="0"/>
                  </a:lnTo>
                  <a:lnTo>
                    <a:pt x="4816592" y="345961"/>
                  </a:lnTo>
                  <a:lnTo>
                    <a:pt x="0" y="345961"/>
                  </a:lnTo>
                  <a:close/>
                </a:path>
              </a:pathLst>
            </a:custGeom>
            <a:gradFill>
              <a:gsLst>
                <a:gs pos="0">
                  <a:srgbClr val="EFF3F6"/>
                </a:gs>
                <a:gs pos="100000">
                  <a:srgbClr val="0B5C94"/>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9"/>
            <p:cNvSpPr txBox="1"/>
            <p:nvPr/>
          </p:nvSpPr>
          <p:spPr>
            <a:xfrm>
              <a:off x="0" y="-38100"/>
              <a:ext cx="4816593" cy="3840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2" name="Google Shape;312;p9"/>
          <p:cNvGrpSpPr/>
          <p:nvPr/>
        </p:nvGrpSpPr>
        <p:grpSpPr>
          <a:xfrm>
            <a:off x="0" y="9113639"/>
            <a:ext cx="18288000" cy="1173361"/>
            <a:chOff x="0" y="-38100"/>
            <a:chExt cx="4816593" cy="309033"/>
          </a:xfrm>
        </p:grpSpPr>
        <p:sp>
          <p:nvSpPr>
            <p:cNvPr id="313" name="Google Shape;313;p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gradFill>
              <a:gsLst>
                <a:gs pos="0">
                  <a:srgbClr val="339DDD"/>
                </a:gs>
                <a:gs pos="100000">
                  <a:srgbClr val="0B5C94"/>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9"/>
            <p:cNvSpPr txBox="1"/>
            <p:nvPr/>
          </p:nvSpPr>
          <p:spPr>
            <a:xfrm>
              <a:off x="0" y="-38100"/>
              <a:ext cx="481659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5" name="Google Shape;315;p9"/>
          <p:cNvGrpSpPr/>
          <p:nvPr/>
        </p:nvGrpSpPr>
        <p:grpSpPr>
          <a:xfrm>
            <a:off x="468630" y="9627989"/>
            <a:ext cx="17350740" cy="659011"/>
            <a:chOff x="0" y="-38100"/>
            <a:chExt cx="4569742" cy="173567"/>
          </a:xfrm>
        </p:grpSpPr>
        <p:sp>
          <p:nvSpPr>
            <p:cNvPr id="316" name="Google Shape;316;p9"/>
            <p:cNvSpPr/>
            <p:nvPr/>
          </p:nvSpPr>
          <p:spPr>
            <a:xfrm>
              <a:off x="0" y="0"/>
              <a:ext cx="4569742" cy="135467"/>
            </a:xfrm>
            <a:custGeom>
              <a:rect b="b" l="l" r="r" t="t"/>
              <a:pathLst>
                <a:path extrusionOk="0" h="135467" w="4569742">
                  <a:moveTo>
                    <a:pt x="0" y="0"/>
                  </a:moveTo>
                  <a:lnTo>
                    <a:pt x="4569742" y="0"/>
                  </a:lnTo>
                  <a:lnTo>
                    <a:pt x="4569742" y="135467"/>
                  </a:lnTo>
                  <a:lnTo>
                    <a:pt x="0" y="135467"/>
                  </a:lnTo>
                  <a:close/>
                </a:path>
              </a:pathLst>
            </a:custGeom>
            <a:solidFill>
              <a:srgbClr val="054876">
                <a:alpha val="1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9"/>
            <p:cNvSpPr txBox="1"/>
            <p:nvPr/>
          </p:nvSpPr>
          <p:spPr>
            <a:xfrm>
              <a:off x="0" y="-38100"/>
              <a:ext cx="4569742" cy="173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8" name="Google Shape;318;p9"/>
          <p:cNvGrpSpPr/>
          <p:nvPr/>
        </p:nvGrpSpPr>
        <p:grpSpPr>
          <a:xfrm>
            <a:off x="468630" y="9365099"/>
            <a:ext cx="17350740" cy="670441"/>
            <a:chOff x="0" y="-38100"/>
            <a:chExt cx="4569742" cy="176577"/>
          </a:xfrm>
        </p:grpSpPr>
        <p:sp>
          <p:nvSpPr>
            <p:cNvPr id="319" name="Google Shape;319;p9"/>
            <p:cNvSpPr/>
            <p:nvPr/>
          </p:nvSpPr>
          <p:spPr>
            <a:xfrm>
              <a:off x="0" y="0"/>
              <a:ext cx="4569742" cy="138477"/>
            </a:xfrm>
            <a:custGeom>
              <a:rect b="b" l="l" r="r" t="t"/>
              <a:pathLst>
                <a:path extrusionOk="0" h="138477" w="4569742">
                  <a:moveTo>
                    <a:pt x="44620" y="0"/>
                  </a:moveTo>
                  <a:lnTo>
                    <a:pt x="4525122" y="0"/>
                  </a:lnTo>
                  <a:cubicBezTo>
                    <a:pt x="4536956" y="0"/>
                    <a:pt x="4548306" y="4701"/>
                    <a:pt x="4556673" y="13069"/>
                  </a:cubicBezTo>
                  <a:cubicBezTo>
                    <a:pt x="4565042" y="21437"/>
                    <a:pt x="4569742" y="32786"/>
                    <a:pt x="4569742" y="44620"/>
                  </a:cubicBezTo>
                  <a:lnTo>
                    <a:pt x="4569742" y="93857"/>
                  </a:lnTo>
                  <a:cubicBezTo>
                    <a:pt x="4569742" y="118500"/>
                    <a:pt x="4549765" y="138477"/>
                    <a:pt x="4525122" y="138477"/>
                  </a:cubicBezTo>
                  <a:lnTo>
                    <a:pt x="44620" y="138477"/>
                  </a:lnTo>
                  <a:cubicBezTo>
                    <a:pt x="19977" y="138477"/>
                    <a:pt x="0" y="118500"/>
                    <a:pt x="0" y="93857"/>
                  </a:cubicBezTo>
                  <a:lnTo>
                    <a:pt x="0" y="44620"/>
                  </a:lnTo>
                  <a:cubicBezTo>
                    <a:pt x="0" y="19977"/>
                    <a:pt x="19977" y="0"/>
                    <a:pt x="4462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9"/>
            <p:cNvSpPr txBox="1"/>
            <p:nvPr/>
          </p:nvSpPr>
          <p:spPr>
            <a:xfrm>
              <a:off x="0" y="-38100"/>
              <a:ext cx="4569742" cy="1765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1" name="Google Shape;321;p9"/>
          <p:cNvSpPr/>
          <p:nvPr/>
        </p:nvSpPr>
        <p:spPr>
          <a:xfrm flipH="1">
            <a:off x="468630" y="1656732"/>
            <a:ext cx="7258407" cy="7258407"/>
          </a:xfrm>
          <a:custGeom>
            <a:rect b="b" l="l" r="r" t="t"/>
            <a:pathLst>
              <a:path extrusionOk="0" h="812800" w="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rotWithShape="1">
            <a:blip r:embed="rId3">
              <a:alphaModFix/>
            </a:blip>
            <a:stretch>
              <a:fillRect b="0" l="-24998" r="-24998" t="0"/>
            </a:stretch>
          </a:blipFill>
          <a:ln cap="sq" cmpd="sng" w="304800">
            <a:solidFill>
              <a:srgbClr val="339DD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9"/>
          <p:cNvSpPr txBox="1"/>
          <p:nvPr/>
        </p:nvSpPr>
        <p:spPr>
          <a:xfrm>
            <a:off x="7499514" y="2008771"/>
            <a:ext cx="10319856" cy="1482725"/>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lang="en-US" sz="5000">
                <a:solidFill>
                  <a:srgbClr val="054876"/>
                </a:solidFill>
                <a:latin typeface="Arial"/>
                <a:ea typeface="Arial"/>
                <a:cs typeface="Arial"/>
                <a:sym typeface="Arial"/>
              </a:rPr>
              <a:t>How Virtual Assistants Drive Syndication Success</a:t>
            </a:r>
            <a:endParaRPr/>
          </a:p>
        </p:txBody>
      </p:sp>
      <p:sp>
        <p:nvSpPr>
          <p:cNvPr id="323" name="Google Shape;323;p9"/>
          <p:cNvSpPr txBox="1"/>
          <p:nvPr/>
        </p:nvSpPr>
        <p:spPr>
          <a:xfrm>
            <a:off x="8493843" y="4110621"/>
            <a:ext cx="8331199" cy="4555784"/>
          </a:xfrm>
          <a:prstGeom prst="rect">
            <a:avLst/>
          </a:prstGeom>
          <a:noFill/>
          <a:ln>
            <a:noFill/>
          </a:ln>
        </p:spPr>
        <p:txBody>
          <a:bodyPr anchorCtr="0" anchor="t" bIns="0" lIns="0" spcFirstLastPara="1" rIns="0" wrap="square" tIns="0">
            <a:spAutoFit/>
          </a:bodyPr>
          <a:lstStyle/>
          <a:p>
            <a:pPr indent="-352287" lvl="1" marL="704576" marR="0" rtl="0" algn="l">
              <a:lnSpc>
                <a:spcPct val="139993"/>
              </a:lnSpc>
              <a:spcBef>
                <a:spcPts val="0"/>
              </a:spcBef>
              <a:spcAft>
                <a:spcPts val="0"/>
              </a:spcAft>
              <a:buClr>
                <a:srgbClr val="054876"/>
              </a:buClr>
              <a:buSzPts val="3263"/>
              <a:buFont typeface="Arial"/>
              <a:buChar char="•"/>
            </a:pPr>
            <a:r>
              <a:rPr b="0" i="0" lang="en-US" sz="3263" u="none" cap="none" strike="noStrike">
                <a:solidFill>
                  <a:srgbClr val="054876"/>
                </a:solidFill>
                <a:latin typeface="Arial"/>
                <a:ea typeface="Arial"/>
                <a:cs typeface="Arial"/>
                <a:sym typeface="Arial"/>
              </a:rPr>
              <a:t>Scalability Without High Overhead Costs – Scale your team on demand by hiring additional VAs as needed, instead of committing to expensive full-time employees. This flexibility ensures higher efficiency with lower financial risk.</a:t>
            </a:r>
            <a:endParaRPr/>
          </a:p>
          <a:p>
            <a:pPr indent="0" lvl="0" marL="0" marR="0" rtl="0" algn="l">
              <a:lnSpc>
                <a:spcPct val="139993"/>
              </a:lnSpc>
              <a:spcBef>
                <a:spcPts val="0"/>
              </a:spcBef>
              <a:spcAft>
                <a:spcPts val="0"/>
              </a:spcAft>
              <a:buNone/>
            </a:pPr>
            <a:r>
              <a:t/>
            </a:r>
            <a:endParaRPr sz="3263">
              <a:solidFill>
                <a:srgbClr val="054876"/>
              </a:solidFill>
              <a:latin typeface="Arial"/>
              <a:ea typeface="Arial"/>
              <a:cs typeface="Arial"/>
              <a:sym typeface="Arial"/>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