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65" r:id="rId26"/>
  </p:sldIdLst>
  <p:sldSz cx="14630400" cy="8229600"/>
  <p:notesSz cx="8229600" cy="14630400"/>
  <p:embeddedFontLst>
    <p:embeddedFont>
      <p:font typeface="Arimo" panose="020B0604020202020204" charset="0"/>
      <p:regular r:id="rId28"/>
      <p:bold r:id="rId29"/>
      <p:italic r:id="rId30"/>
      <p:boldItalic r:id="rId31"/>
    </p:embeddedFont>
    <p:embeddedFont>
      <p:font typeface="Libre Baskerville" panose="02000000000000000000" pitchFamily="2" charset="0"/>
      <p:regular r:id="rId32"/>
      <p:bold r:id="rId33"/>
      <p: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utfit ExtraBold" panose="020B0604020202020204" charset="0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ZEPV0tl3XgxnVidz9Gda7X1bT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63"/>
    <a:srgbClr val="BBBBC3"/>
    <a:srgbClr val="E4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bg>
      <p:bgPr>
        <a:solidFill>
          <a:srgbClr val="000000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bg>
      <p:bgPr>
        <a:solidFill>
          <a:srgbClr val="000000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251742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05921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176451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30009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178216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bg>
      <p:bgPr>
        <a:solidFill>
          <a:srgbClr val="0000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bg>
      <p:bgPr>
        <a:solidFill>
          <a:srgbClr val="000000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bg>
      <p:bgPr>
        <a:solidFill>
          <a:srgbClr val="000000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bg>
      <p:bgPr>
        <a:solidFill>
          <a:srgbClr val="00000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hyperlink" Target="https://www.addevent.com/calendar/oK860101" TargetMode="Externa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ddevent.com/calendar/oK860101?utm_medium=email&amp;_hsenc=p2ANqtz-_GjTPGDdOLeYEmi3kFINU8tm05Q2cf_R9XnFuvPAf50aHhslN68_TQ6PWX9nf9q6CBmgmu3C47ygEsjLK9Ne8_wTWFTw&amp;_hsmi=350211394&amp;utm_content=350211394&amp;utm_source=hs_autom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"/>
          <p:cNvSpPr/>
          <p:nvPr/>
        </p:nvSpPr>
        <p:spPr>
          <a:xfrm>
            <a:off x="1311347" y="1276134"/>
            <a:ext cx="5670590" cy="395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231971"/>
                </a:solidFill>
                <a:latin typeface="Arial"/>
                <a:ea typeface="Arial"/>
                <a:cs typeface="Arial"/>
                <a:sym typeface="Arial"/>
              </a:rPr>
              <a:t>Warrior Course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23197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7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/>
          <p:nvPr/>
        </p:nvSpPr>
        <p:spPr>
          <a:xfrm>
            <a:off x="793790" y="3937635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50"/>
              <a:buFont typeface="Calibri"/>
              <a:buNone/>
            </a:pPr>
            <a:endParaRPr sz="4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"/>
          <p:cNvSpPr/>
          <p:nvPr/>
        </p:nvSpPr>
        <p:spPr>
          <a:xfrm>
            <a:off x="793790" y="498657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" descr="A black background with yellow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419" y="5702106"/>
            <a:ext cx="6504445" cy="1581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37083"/>
            <a:ext cx="73813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90 Day </a:t>
            </a:r>
            <a:b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</a:b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Action Plan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9B9358DA-ADA1-2EF0-004D-547661FD4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738127"/>
            <a:ext cx="6504445" cy="1581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80190" y="330958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35208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309580"/>
            <a:ext cx="28679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Build Your Network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79999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Starting immediately and throughout this process connect with as many Warriors as you can.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500776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50502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5007769"/>
            <a:ext cx="42460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Success Through Connection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549818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most successful Warriors (by far) are the most connected Warriors in our program.</a:t>
            </a:r>
            <a:endParaRPr lang="en-US" sz="17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5C3B5-F922-3819-100D-A8E43F1336EC}"/>
              </a:ext>
            </a:extLst>
          </p:cNvPr>
          <p:cNvSpPr txBox="1"/>
          <p:nvPr/>
        </p:nvSpPr>
        <p:spPr>
          <a:xfrm>
            <a:off x="5902502" y="1807113"/>
            <a:ext cx="9048911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Connect with Warriors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502" y="0"/>
            <a:ext cx="5006898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7344" y="1512927"/>
            <a:ext cx="7829312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Essential activities to complete during your first week: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4" y="2024539"/>
            <a:ext cx="939046" cy="218039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78092" y="2212300"/>
            <a:ext cx="2568297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Set Short Term Goals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878092" y="2618423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Number of OMs to review per week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1878092" y="2984540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Number of brokers to call per week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1878092" y="3350657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Number of Warriors to meet per week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1878092" y="3716774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Number of deals underwritten per week</a:t>
            </a:r>
            <a:endParaRPr lang="en-US" sz="14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44" y="4204930"/>
            <a:ext cx="939046" cy="11268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78092" y="4392692"/>
            <a:ext cx="288929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Perform Self Evaluation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878092" y="4798814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Who do you know? What do you know? What do you enjoy doing? </a:t>
            </a:r>
            <a:b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are you well-positioned to do? What do you feel called to? </a:t>
            </a:r>
            <a:endParaRPr lang="en-US" sz="14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44" y="5331738"/>
            <a:ext cx="939046" cy="112680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878092" y="5519499"/>
            <a:ext cx="3933587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Select Your 4 Markets &amp; pick one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1878092" y="5925622"/>
            <a:ext cx="6005820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Population Growth, Job Growth, Income Growth, Rent Growth, Strong Absorption Rate, </a:t>
            </a:r>
            <a:b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 Crime, Nearby to Businesses, Strong Renter Demand, Favorable Tax &amp; Landlord Laws</a:t>
            </a:r>
            <a:endParaRPr lang="en-US" sz="14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344" y="6458545"/>
            <a:ext cx="939046" cy="112680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878092" y="6646307"/>
            <a:ext cx="4115514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Establish Your Investment Criteria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1878092" y="7052429"/>
            <a:ext cx="660856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Vintage, # of Units, Unit Mix, Unit Size, Pricing, Value-Add Play</a:t>
            </a:r>
            <a:endParaRPr lang="en-US" sz="14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07179-3F2C-5BF0-4819-C1320AF14B0D}"/>
              </a:ext>
            </a:extLst>
          </p:cNvPr>
          <p:cNvSpPr txBox="1"/>
          <p:nvPr/>
        </p:nvSpPr>
        <p:spPr>
          <a:xfrm>
            <a:off x="460738" y="561896"/>
            <a:ext cx="73152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1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5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1137" y="1590199"/>
            <a:ext cx="7634526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137" y="2177653"/>
            <a:ext cx="1078230" cy="12938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42741" y="2393275"/>
            <a:ext cx="3656630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Name Your Business &amp; Check Domain Name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7642741" y="2859524"/>
            <a:ext cx="6232922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137" y="3471505"/>
            <a:ext cx="1078230" cy="129385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137" y="4765358"/>
            <a:ext cx="1078230" cy="15793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2741" y="4980980"/>
            <a:ext cx="6232922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Start Process to Set Up LLC for your Branding Company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42741" y="5784175"/>
            <a:ext cx="6232922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Prime Corporate Services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137" y="6344722"/>
            <a:ext cx="1078230" cy="129385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42741" y="6560344"/>
            <a:ext cx="4976098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Get Business Specific Email Address</a:t>
            </a:r>
            <a:endParaRPr lang="en-US" sz="2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4684D-0548-3DA6-833F-D5ED4EC802BB}"/>
              </a:ext>
            </a:extLst>
          </p:cNvPr>
          <p:cNvSpPr txBox="1"/>
          <p:nvPr/>
        </p:nvSpPr>
        <p:spPr>
          <a:xfrm>
            <a:off x="5713001" y="614642"/>
            <a:ext cx="8835577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1 Tasks Continued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64A2C-6A4E-1437-33DB-B08524C03794}"/>
              </a:ext>
            </a:extLst>
          </p:cNvPr>
          <p:cNvSpPr txBox="1"/>
          <p:nvPr/>
        </p:nvSpPr>
        <p:spPr>
          <a:xfrm>
            <a:off x="7595507" y="3363364"/>
            <a:ext cx="7034893" cy="1143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i="0" u="none" strike="noStrike" dirty="0">
                <a:solidFill>
                  <a:srgbClr val="535363"/>
                </a:solidFill>
                <a:effectLst/>
                <a:latin typeface="Libre Baskerville" panose="02000000000000000000" pitchFamily="2" charset="0"/>
              </a:rPr>
              <a:t>Syndication 101 </a:t>
            </a:r>
            <a:br>
              <a:rPr lang="en-US" sz="2100" i="0" u="none" strike="noStrike" dirty="0">
                <a:solidFill>
                  <a:srgbClr val="535363"/>
                </a:solidFill>
                <a:effectLst/>
                <a:latin typeface="Libre Baskerville" panose="02000000000000000000" pitchFamily="2" charset="0"/>
              </a:rPr>
            </a:br>
            <a:r>
              <a:rPr lang="en-US" sz="1200" i="0" u="none" strike="noStrike" dirty="0">
                <a:solidFill>
                  <a:srgbClr val="535363"/>
                </a:solidFill>
                <a:effectLst/>
                <a:latin typeface="Libre Baskerville" panose="02000000000000000000" pitchFamily="2" charset="0"/>
              </a:rPr>
              <a:t>Understand responsibilities of asset management, capital raising, acquisitions, limited partners, risk associated job duties, promote structure </a:t>
            </a:r>
            <a:r>
              <a:rPr lang="en-US" i="0" u="none" strike="noStrike" dirty="0">
                <a:solidFill>
                  <a:srgbClr val="535363"/>
                </a:solidFill>
                <a:effectLst/>
                <a:latin typeface="Libre Baskerville" panose="02000000000000000000" pitchFamily="2" charset="0"/>
              </a:rPr>
              <a:t>fees. </a:t>
            </a:r>
            <a:endParaRPr lang="en-US" i="0" dirty="0">
              <a:solidFill>
                <a:srgbClr val="535363"/>
              </a:solidFill>
              <a:effectLst/>
              <a:latin typeface="Libre Baskerville" panose="020000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7" y="1420178"/>
            <a:ext cx="931188" cy="17803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62376" y="1606391"/>
            <a:ext cx="522196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Visit major brokerage websites and sign CAs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862376" y="2008942"/>
            <a:ext cx="6629757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Sign at least 5-10 CA's per brokerage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1862376" y="2418517"/>
            <a:ext cx="6629757" cy="595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Newmark, Northmarq, CBRE, Colliers, JLL, MMG/GREA, TMG, Cushman &amp; Wakefield, Marcus &amp; Millichap, Berkadia, TKC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7" y="3200519"/>
            <a:ext cx="931188" cy="111752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62376" y="3386733"/>
            <a:ext cx="27443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Download Deal Rooms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1862376" y="3789283"/>
            <a:ext cx="6629757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Download Deal Rooms for your top 10 deals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67" y="4318040"/>
            <a:ext cx="931188" cy="111752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62376" y="4504253"/>
            <a:ext cx="3411736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Create a preliminary website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862376" y="4906804"/>
            <a:ext cx="6629757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Create a 1-2 page preliminary website for your investing business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867" y="5435560"/>
            <a:ext cx="931188" cy="111752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62376" y="5621774"/>
            <a:ext cx="389655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Create a list of potential partners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1862376" y="6024324"/>
            <a:ext cx="6629757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Create a list of potential investing partners or LPs in your network</a:t>
            </a:r>
            <a:endParaRPr lang="en-US" sz="14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67" y="6553081"/>
            <a:ext cx="931188" cy="1117521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862376" y="6739295"/>
            <a:ext cx="4984738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Set up a CRM &amp; Download the MFA</a:t>
            </a:r>
            <a:endParaRPr lang="en-US" sz="1800" dirty="0"/>
          </a:p>
        </p:txBody>
      </p:sp>
      <p:sp>
        <p:nvSpPr>
          <p:cNvPr id="19" name="Text 11"/>
          <p:cNvSpPr/>
          <p:nvPr/>
        </p:nvSpPr>
        <p:spPr>
          <a:xfrm>
            <a:off x="1862376" y="7141845"/>
            <a:ext cx="6629757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Get </a:t>
            </a:r>
            <a:r>
              <a:rPr lang="en-US" sz="145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Evolvly</a:t>
            </a: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the MFA </a:t>
            </a:r>
            <a:endParaRPr lang="en-US" sz="14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68ACFB-A5B8-1E47-6B08-FCF4FA5F003E}"/>
              </a:ext>
            </a:extLst>
          </p:cNvPr>
          <p:cNvSpPr txBox="1"/>
          <p:nvPr/>
        </p:nvSpPr>
        <p:spPr>
          <a:xfrm>
            <a:off x="651867" y="282934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2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762958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1989773"/>
            <a:ext cx="38683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 potential sponsors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4801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potential sponsors (5)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123843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3506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Email brokers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38410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Email the brokers for the deals you found and introduce yourself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793694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020508"/>
            <a:ext cx="47396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Request debt team introductions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551092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Ask the brokers for intros to their debt teams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6154579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54422" y="6381393"/>
            <a:ext cx="34946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Start underwriting deals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754422" y="687181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UW deals per your goals</a:t>
            </a:r>
            <a:endParaRPr lang="en-US" sz="17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6E292C-C801-5EAA-F6DD-E3D197A4A5C0}"/>
              </a:ext>
            </a:extLst>
          </p:cNvPr>
          <p:cNvSpPr txBox="1"/>
          <p:nvPr/>
        </p:nvSpPr>
        <p:spPr>
          <a:xfrm>
            <a:off x="6280190" y="516277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3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5" y="1546265"/>
            <a:ext cx="960596" cy="11527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21193" y="1738313"/>
            <a:ext cx="3288268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 family and friends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921193" y="2153722"/>
            <a:ext cx="6550343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5 people in your list of family and friends and discuss investing.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" y="2699028"/>
            <a:ext cx="960596" cy="11527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21193" y="2891076"/>
            <a:ext cx="240708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 Full Evaluations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921193" y="3306485"/>
            <a:ext cx="6550343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Full Evaluations and Practice, Practice, Practice!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65" y="3851791"/>
            <a:ext cx="960596" cy="11527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21193" y="4043839"/>
            <a:ext cx="3056096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Register on Auction Sites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921193" y="4459248"/>
            <a:ext cx="6550343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Register on Auction Sites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65" y="5004554"/>
            <a:ext cx="960596" cy="141434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21193" y="5196602"/>
            <a:ext cx="2506266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 Local Banks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1921193" y="5612011"/>
            <a:ext cx="6550343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2-3 Local Banks &amp; Ask About Loan Programs and start relationships</a:t>
            </a:r>
            <a:endParaRPr lang="en-US" sz="15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65" y="6418898"/>
            <a:ext cx="960596" cy="1152763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921193" y="6610945"/>
            <a:ext cx="2828806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Underwrite more deals</a:t>
            </a:r>
            <a:endParaRPr lang="en-US" sz="1850" dirty="0"/>
          </a:p>
        </p:txBody>
      </p:sp>
      <p:sp>
        <p:nvSpPr>
          <p:cNvPr id="18" name="Text 10"/>
          <p:cNvSpPr/>
          <p:nvPr/>
        </p:nvSpPr>
        <p:spPr>
          <a:xfrm>
            <a:off x="1921193" y="7026354"/>
            <a:ext cx="6550343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UW more deals</a:t>
            </a:r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81A4D1-B481-F708-79CA-87C8683B9703}"/>
              </a:ext>
            </a:extLst>
          </p:cNvPr>
          <p:cNvSpPr txBox="1"/>
          <p:nvPr/>
        </p:nvSpPr>
        <p:spPr>
          <a:xfrm>
            <a:off x="651867" y="282934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4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52" y="1517333"/>
            <a:ext cx="1028343" cy="12340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086" y="1722953"/>
            <a:ext cx="3909298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Check Brokerage Listing Sites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43086" y="2167533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Check/Register on Other Brokerage Listing Sites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252" y="2751415"/>
            <a:ext cx="1028343" cy="163734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3086" y="2957036"/>
            <a:ext cx="3541514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 Potential Investors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43086" y="3401616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5 more potential investors and discuss 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7543086" y="3854053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you're doing.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252" y="4388763"/>
            <a:ext cx="1028343" cy="163734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43086" y="4594384"/>
            <a:ext cx="3711178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Financing Options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7543086" y="5038963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to shop around and find best financing options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7543086" y="5491401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your deal(s)</a:t>
            </a:r>
            <a:endParaRPr lang="en-US" sz="16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252" y="6026110"/>
            <a:ext cx="1028343" cy="163734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543086" y="6231731"/>
            <a:ext cx="4777978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Get Property Management Referrals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7543086" y="6676311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Ask brokers for local PM intros and preferred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7543086" y="7128748"/>
            <a:ext cx="6367462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insurance vendors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D6A920-AA1D-9EE1-EBEB-244B8252F45F}"/>
              </a:ext>
            </a:extLst>
          </p:cNvPr>
          <p:cNvSpPr txBox="1"/>
          <p:nvPr/>
        </p:nvSpPr>
        <p:spPr>
          <a:xfrm>
            <a:off x="6206252" y="360681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5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26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0" y="1378148"/>
            <a:ext cx="934403" cy="14878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68686" y="1564957"/>
            <a:ext cx="303109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Drive Your Target Market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868686" y="1968937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If your target market is your backyard drive areas for 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1868686" y="2380059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full day and look for run-down properties.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10" y="2865953"/>
            <a:ext cx="934403" cy="11212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68686" y="3052763"/>
            <a:ext cx="2336006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Evaluate Properties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1868686" y="3456742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Evaluate 5 more properties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10" y="3987165"/>
            <a:ext cx="934403" cy="112121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68686" y="4173974"/>
            <a:ext cx="337173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Build Investor Relationships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868686" y="4577953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5 more potential investors and build relationships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10" y="5108377"/>
            <a:ext cx="934403" cy="148780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68686" y="5295186"/>
            <a:ext cx="3878937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Connect with Residential Broker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1868686" y="5699165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a residential broker and start relationship in </a:t>
            </a:r>
            <a:endParaRPr lang="en-US" sz="1450" dirty="0"/>
          </a:p>
        </p:txBody>
      </p:sp>
      <p:sp>
        <p:nvSpPr>
          <p:cNvPr id="17" name="Text 10"/>
          <p:cNvSpPr/>
          <p:nvPr/>
        </p:nvSpPr>
        <p:spPr>
          <a:xfrm>
            <a:off x="1868686" y="6110288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case they come across a multifamily property</a:t>
            </a:r>
            <a:endParaRPr lang="en-US" sz="14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10" y="6596182"/>
            <a:ext cx="934403" cy="1121212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868686" y="6782991"/>
            <a:ext cx="316884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Find Syndication Attorney</a:t>
            </a:r>
            <a:endParaRPr lang="en-US" sz="1800" dirty="0"/>
          </a:p>
        </p:txBody>
      </p:sp>
      <p:sp>
        <p:nvSpPr>
          <p:cNvPr id="20" name="Text 12"/>
          <p:cNvSpPr/>
          <p:nvPr/>
        </p:nvSpPr>
        <p:spPr>
          <a:xfrm>
            <a:off x="1868686" y="7186970"/>
            <a:ext cx="6621304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a relationship with a syndication attorney like Merril Kaiser </a:t>
            </a:r>
            <a:endParaRPr lang="en-US" sz="14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CAC37-F80F-0833-7103-AA9FC351469C}"/>
              </a:ext>
            </a:extLst>
          </p:cNvPr>
          <p:cNvSpPr txBox="1"/>
          <p:nvPr/>
        </p:nvSpPr>
        <p:spPr>
          <a:xfrm>
            <a:off x="587395" y="307817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6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26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669" y="6336627"/>
            <a:ext cx="894636" cy="14242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75671" y="6515459"/>
            <a:ext cx="3598188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Start Investor Communications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275671" y="6902293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drafting content for their investors and sending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7275671" y="7295794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content out via email using LCTA content as inspiration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669" y="4880015"/>
            <a:ext cx="894636" cy="142422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275671" y="5058847"/>
            <a:ext cx="345828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Connect with Diverse Lenders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275671" y="5445681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Reach out to four more different types of lenders, Local, 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7275671" y="5839183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Bridge, Agency and Hard money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669" y="3455789"/>
            <a:ext cx="894636" cy="142422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275671" y="3634621"/>
            <a:ext cx="291286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Code Violations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275671" y="4021455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See if code violations or evictions might be an opportunity 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7275671" y="4414956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 deals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669" y="2429823"/>
            <a:ext cx="894636" cy="1073587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275671" y="2608654"/>
            <a:ext cx="297060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Talk to Potential Investors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7275671" y="2995488"/>
            <a:ext cx="6728460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Talk to 5 more potential investors to invest in your deals</a:t>
            </a:r>
            <a:endParaRPr lang="en-US" sz="14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669" y="1364805"/>
            <a:ext cx="894636" cy="1073587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275671" y="1543637"/>
            <a:ext cx="2343626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Evaluate More Deals</a:t>
            </a:r>
            <a:endParaRPr lang="en-US" sz="1750" dirty="0"/>
          </a:p>
        </p:txBody>
      </p:sp>
      <p:sp>
        <p:nvSpPr>
          <p:cNvPr id="21" name="Text 13"/>
          <p:cNvSpPr/>
          <p:nvPr/>
        </p:nvSpPr>
        <p:spPr>
          <a:xfrm>
            <a:off x="7275671" y="1930471"/>
            <a:ext cx="3238262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Evaluate 5 more deals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BCC3E-ADBA-C501-BA70-DDB34772A2B9}"/>
              </a:ext>
            </a:extLst>
          </p:cNvPr>
          <p:cNvSpPr txBox="1"/>
          <p:nvPr/>
        </p:nvSpPr>
        <p:spPr>
          <a:xfrm>
            <a:off x="6151602" y="314976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7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/>
          <p:nvPr/>
        </p:nvSpPr>
        <p:spPr>
          <a:xfrm>
            <a:off x="793804" y="512925"/>
            <a:ext cx="76749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Goals &amp; Outcomes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680562" y="2154536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1134081" y="2406500"/>
            <a:ext cx="54864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Build Technical Skills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1049059" y="391082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9248" y="4157950"/>
            <a:ext cx="64671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Know What You Don’t Know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389340" y="566711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718783" y="5909400"/>
            <a:ext cx="6642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Practice, Practice, Practice!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42" y="6288648"/>
            <a:ext cx="1080968" cy="172104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61818" y="6504746"/>
            <a:ext cx="2702600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Make an offer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2161818" y="6972186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Make an offer on a property with LOI or Sales Contract</a:t>
            </a:r>
            <a:endParaRPr lang="en-US" sz="1700" dirty="0"/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2161818" y="7447722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42" y="4790869"/>
            <a:ext cx="1080968" cy="129718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61818" y="5006967"/>
            <a:ext cx="2702600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Talk to investors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2161818" y="5474406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Talk to five more potential investors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42" y="3294451"/>
            <a:ext cx="1080968" cy="129718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61818" y="3510550"/>
            <a:ext cx="2702600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Evaluate deals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2161818" y="3977989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Evaluate 5 more deals</a:t>
            </a:r>
            <a:endParaRPr lang="en-US" sz="17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42" y="1520793"/>
            <a:ext cx="1080968" cy="172104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161818" y="1736892"/>
            <a:ext cx="2702600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Enhance website</a:t>
            </a:r>
            <a:endParaRPr lang="en-US" sz="2100" dirty="0"/>
          </a:p>
        </p:txBody>
      </p:sp>
      <p:sp>
        <p:nvSpPr>
          <p:cNvPr id="16" name="Text 9"/>
          <p:cNvSpPr/>
          <p:nvPr/>
        </p:nvSpPr>
        <p:spPr>
          <a:xfrm>
            <a:off x="2161818" y="2204331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Enhance your business website to include the members of </a:t>
            </a:r>
            <a:endParaRPr lang="en-US" sz="1700" dirty="0"/>
          </a:p>
        </p:txBody>
      </p:sp>
      <p:sp>
        <p:nvSpPr>
          <p:cNvPr id="17" name="Text 10"/>
          <p:cNvSpPr/>
          <p:nvPr/>
        </p:nvSpPr>
        <p:spPr>
          <a:xfrm>
            <a:off x="2161818" y="2584834"/>
            <a:ext cx="6225540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your team you've aligned with.</a:t>
            </a:r>
            <a:endParaRPr lang="en-US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FA593-F589-FFD4-FB95-C274FA8C5A5D}"/>
              </a:ext>
            </a:extLst>
          </p:cNvPr>
          <p:cNvSpPr txBox="1"/>
          <p:nvPr/>
        </p:nvSpPr>
        <p:spPr>
          <a:xfrm>
            <a:off x="756642" y="360815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8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067" y="1213009"/>
            <a:ext cx="822484" cy="13094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1248" y="1377434"/>
            <a:ext cx="2793087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Introduce deals to sponsor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7131248" y="1732955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Introduce deals to sponsor and discuss submitting an LOI </a:t>
            </a:r>
            <a:endParaRPr lang="en-US" sz="12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067" y="2522458"/>
            <a:ext cx="822484" cy="98690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31248" y="2686883"/>
            <a:ext cx="2147530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Negotiate with seller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7131248" y="3042404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Negotiate Terms With Seller</a:t>
            </a:r>
            <a:endParaRPr lang="en-US" sz="12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067" y="3509367"/>
            <a:ext cx="822484" cy="130944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31248" y="3673793"/>
            <a:ext cx="205620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financing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131248" y="4029313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looking to find best financing options for your deal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067" y="4818817"/>
            <a:ext cx="822484" cy="98690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131248" y="4983242"/>
            <a:ext cx="205620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Send teasers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7131248" y="5338763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teaser to potential investors if syndicating</a:t>
            </a:r>
            <a:endParaRPr lang="en-US" sz="12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067" y="5805726"/>
            <a:ext cx="822484" cy="986909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131248" y="5970151"/>
            <a:ext cx="205620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Insurance quote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7131248" y="6325672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Confirm insurance soft quote</a:t>
            </a:r>
            <a:endParaRPr lang="en-US" sz="12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067" y="6792635"/>
            <a:ext cx="822484" cy="986909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7131248" y="6957060"/>
            <a:ext cx="205620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PM study</a:t>
            </a:r>
            <a:endParaRPr lang="en-US" sz="1600" dirty="0"/>
          </a:p>
        </p:txBody>
      </p:sp>
      <p:sp>
        <p:nvSpPr>
          <p:cNvPr id="23" name="Text 14"/>
          <p:cNvSpPr/>
          <p:nvPr/>
        </p:nvSpPr>
        <p:spPr>
          <a:xfrm>
            <a:off x="7131248" y="7312581"/>
            <a:ext cx="6923484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Conduct PM feasibility study</a:t>
            </a:r>
            <a:endParaRPr lang="en-US" sz="12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5DCA35-0234-7062-711B-3D1E7DEBAFBF}"/>
              </a:ext>
            </a:extLst>
          </p:cNvPr>
          <p:cNvSpPr txBox="1"/>
          <p:nvPr/>
        </p:nvSpPr>
        <p:spPr>
          <a:xfrm>
            <a:off x="6062067" y="226100"/>
            <a:ext cx="54864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9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1526" y="1647230"/>
            <a:ext cx="758094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26" y="2255758"/>
            <a:ext cx="1116449" cy="13398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32898" y="2479000"/>
            <a:ext cx="368248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Come to terms with seller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2232898" y="2961799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Settle on final LOI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26" y="3595568"/>
            <a:ext cx="1116449" cy="133981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232898" y="3818811"/>
            <a:ext cx="3034546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Send LOI to attorney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2232898" y="4301609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Have them prepare purchase and sale agreement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" y="4935379"/>
            <a:ext cx="1116449" cy="133981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32898" y="5158621"/>
            <a:ext cx="3608308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Prepare for due diligence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2232898" y="5641419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Make inspection preparations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26" y="6275189"/>
            <a:ext cx="1116449" cy="133981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232898" y="6498431"/>
            <a:ext cx="4759285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Get syndication paperwork ready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2232898" y="6981230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Prepare necessary documentation</a:t>
            </a:r>
            <a:endParaRPr lang="en-US" sz="17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E529AB-E554-AB5E-3A97-BC0D6FA41293}"/>
              </a:ext>
            </a:extLst>
          </p:cNvPr>
          <p:cNvSpPr txBox="1"/>
          <p:nvPr/>
        </p:nvSpPr>
        <p:spPr>
          <a:xfrm>
            <a:off x="752892" y="915948"/>
            <a:ext cx="73152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10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0663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84383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54422" y="2911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Due Diligence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754422" y="340161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all of your due diligence over the next 30 days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045268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754422" y="42720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Loan Package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754422" y="476250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Prepare loan package for your lender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406152"/>
            <a:ext cx="1134070" cy="180594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754422" y="5632966"/>
            <a:ext cx="31601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Equity Commitments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754422" y="612338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Work on firming up commitments for all equity from 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754422" y="66223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investors/partners</a:t>
            </a:r>
            <a:endParaRPr lang="en-US" sz="17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43A33-D8AA-26D0-39F9-C135AEB6C189}"/>
              </a:ext>
            </a:extLst>
          </p:cNvPr>
          <p:cNvSpPr txBox="1"/>
          <p:nvPr/>
        </p:nvSpPr>
        <p:spPr>
          <a:xfrm>
            <a:off x="6280190" y="1189794"/>
            <a:ext cx="73152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11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5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6976" y="1194554"/>
            <a:ext cx="801004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6" y="1101023"/>
            <a:ext cx="809982" cy="12896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9845" y="1262948"/>
            <a:ext cx="2500432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Continue Due Diligence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1619845" y="1613230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Keep going on due diligence to prepare to close in 30 days.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1619845" y="1969584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Look under every rock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76" y="2390708"/>
            <a:ext cx="809982" cy="9719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19845" y="2552633"/>
            <a:ext cx="2353389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Secure Investor Equity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1619845" y="2902915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Firm up equity from your investors/private lenders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76" y="3362615"/>
            <a:ext cx="809982" cy="9719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619845" y="3524540"/>
            <a:ext cx="325802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Submit Lender Documentation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619845" y="3874822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Provide all required documentation to your lender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77" y="6059644"/>
            <a:ext cx="809982" cy="97190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619846" y="6221569"/>
            <a:ext cx="2364938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 Property Entities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1619846" y="6571851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Set up Property LLC</a:t>
            </a:r>
            <a:endParaRPr lang="en-US" sz="12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78" y="7035046"/>
            <a:ext cx="809982" cy="97190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619847" y="7196971"/>
            <a:ext cx="20248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Establish Banking</a:t>
            </a:r>
            <a:endParaRPr lang="en-US" sz="1550" dirty="0"/>
          </a:p>
        </p:txBody>
      </p:sp>
      <p:sp>
        <p:nvSpPr>
          <p:cNvPr id="20" name="Text 12"/>
          <p:cNvSpPr/>
          <p:nvPr/>
        </p:nvSpPr>
        <p:spPr>
          <a:xfrm>
            <a:off x="1619847" y="7547253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 Partnership and Property Bank Accounts</a:t>
            </a:r>
            <a:endParaRPr lang="en-US" sz="12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76" y="4299570"/>
            <a:ext cx="809982" cy="971907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619845" y="4461495"/>
            <a:ext cx="20248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Prepare for Closing</a:t>
            </a:r>
            <a:endParaRPr lang="en-US" sz="1550" dirty="0"/>
          </a:p>
        </p:txBody>
      </p:sp>
      <p:sp>
        <p:nvSpPr>
          <p:cNvPr id="23" name="Text 14"/>
          <p:cNvSpPr/>
          <p:nvPr/>
        </p:nvSpPr>
        <p:spPr>
          <a:xfrm>
            <a:off x="1619845" y="4811777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Prepare to Close in 30-45 days!!</a:t>
            </a:r>
            <a:endParaRPr lang="en-US" sz="1250" dirty="0"/>
          </a:p>
        </p:txBody>
      </p:sp>
      <p:pic>
        <p:nvPicPr>
          <p:cNvPr id="24" name="Image 4" descr="preencoded.png">
            <a:extLst>
              <a:ext uri="{FF2B5EF4-FFF2-40B4-BE49-F238E27FC236}">
                <a16:creationId xmlns:a16="http://schemas.microsoft.com/office/drawing/2014/main" id="{EDA7316F-9D3F-9CEC-585C-3AA30D096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76" y="5181268"/>
            <a:ext cx="809982" cy="971907"/>
          </a:xfrm>
          <a:prstGeom prst="rect">
            <a:avLst/>
          </a:prstGeom>
        </p:spPr>
      </p:pic>
      <p:sp>
        <p:nvSpPr>
          <p:cNvPr id="25" name="Text 9">
            <a:extLst>
              <a:ext uri="{FF2B5EF4-FFF2-40B4-BE49-F238E27FC236}">
                <a16:creationId xmlns:a16="http://schemas.microsoft.com/office/drawing/2014/main" id="{2535ACBC-86F2-071B-0580-3F819399E932}"/>
              </a:ext>
            </a:extLst>
          </p:cNvPr>
          <p:cNvSpPr/>
          <p:nvPr/>
        </p:nvSpPr>
        <p:spPr>
          <a:xfrm>
            <a:off x="1619845" y="5343193"/>
            <a:ext cx="2364938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 Partnership Entities</a:t>
            </a:r>
            <a:endParaRPr lang="en-US" sz="1550" dirty="0"/>
          </a:p>
        </p:txBody>
      </p:sp>
      <p:sp>
        <p:nvSpPr>
          <p:cNvPr id="26" name="Text 10">
            <a:extLst>
              <a:ext uri="{FF2B5EF4-FFF2-40B4-BE49-F238E27FC236}">
                <a16:creationId xmlns:a16="http://schemas.microsoft.com/office/drawing/2014/main" id="{9AE6B871-849C-4118-5030-657650479867}"/>
              </a:ext>
            </a:extLst>
          </p:cNvPr>
          <p:cNvSpPr/>
          <p:nvPr/>
        </p:nvSpPr>
        <p:spPr>
          <a:xfrm>
            <a:off x="1619845" y="5693475"/>
            <a:ext cx="695717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Set up Partnership LLC</a:t>
            </a:r>
            <a:endParaRPr lang="en-US" sz="12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5FBF0-F076-4F94-0EA0-E1C2F25A737D}"/>
              </a:ext>
            </a:extLst>
          </p:cNvPr>
          <p:cNvSpPr txBox="1"/>
          <p:nvPr/>
        </p:nvSpPr>
        <p:spPr>
          <a:xfrm>
            <a:off x="462677" y="197538"/>
            <a:ext cx="73152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Calibri"/>
                <a:cs typeface="Calibri"/>
                <a:sym typeface="Outfit ExtraBold"/>
              </a:rPr>
              <a:t>Week 12 Tasks</a:t>
            </a:r>
            <a:endParaRPr lang="en-US"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/>
          <p:nvPr/>
        </p:nvSpPr>
        <p:spPr>
          <a:xfrm>
            <a:off x="793790" y="716186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Q&amp;A Session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904" y="199473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/>
          <p:nvPr/>
        </p:nvSpPr>
        <p:spPr>
          <a:xfrm>
            <a:off x="782904" y="2788528"/>
            <a:ext cx="2291953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lang="en-US" sz="22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Content Schedule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782904" y="3633276"/>
            <a:ext cx="4409581" cy="232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lang="en-US" sz="175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Access the full program calendar with upcoming classes and events &amp; meeting</a:t>
            </a:r>
          </a:p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endParaRPr lang="en-US" sz="1750" dirty="0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endParaRPr lang="en-US" sz="1750" dirty="0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lang="en-US" sz="175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Links.</a:t>
            </a:r>
            <a:endParaRPr dirty="0"/>
          </a:p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r>
              <a:rPr lang="en-US" sz="175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https://www.addevent.com/calendar/oK860101</a:t>
            </a:r>
            <a:endParaRPr sz="1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1391" y="199473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/>
          <p:nvPr/>
        </p:nvSpPr>
        <p:spPr>
          <a:xfrm>
            <a:off x="5291391" y="2788528"/>
            <a:ext cx="229207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Call Recordings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0"/>
          <p:cNvSpPr/>
          <p:nvPr/>
        </p:nvSpPr>
        <p:spPr>
          <a:xfrm>
            <a:off x="5291390" y="3295348"/>
            <a:ext cx="3361921" cy="1942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lang="en-US" sz="175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Recordings of all scheduled calls and virtual meetings will be found in your online course portal</a:t>
            </a:r>
            <a:endParaRPr sz="1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/>
          <p:nvPr/>
        </p:nvSpPr>
        <p:spPr>
          <a:xfrm>
            <a:off x="793790" y="692467"/>
            <a:ext cx="5103614" cy="63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Classes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793790" y="1968222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852428" y="2058339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1448699" y="1993575"/>
            <a:ext cx="354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 Evening Classes </a:t>
            </a:r>
            <a:endParaRPr/>
          </a:p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per Week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5209461" y="1968222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5285958" y="2093650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5865322" y="2133796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HP Calls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25132" y="1968222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9701629" y="2006441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362857" y="2090237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Q&amp;A Calls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793790" y="3090624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870287" y="3128843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1457087" y="3090624"/>
            <a:ext cx="2551748" cy="76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Zoom Speed </a:t>
            </a:r>
            <a:endParaRPr/>
          </a:p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Networking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5209461" y="3090624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5285958" y="3128843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5872758" y="3101917"/>
            <a:ext cx="3548301" cy="63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Miss a call? Watch the recording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9625132" y="3090624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9701629" y="3128843"/>
            <a:ext cx="306110" cy="38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10288300" y="3068925"/>
            <a:ext cx="34197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0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Keep questions relevant to the call's topic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793790" y="4365427"/>
            <a:ext cx="459300" cy="459300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870287" y="4403646"/>
            <a:ext cx="306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1460729" y="4534000"/>
            <a:ext cx="116733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3500"/>
              <a:buFont typeface="Outfit ExtraBold"/>
              <a:buNone/>
            </a:pPr>
            <a:r>
              <a:rPr lang="en-US" sz="30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Classes are for Education; Homework is for Repetition &amp; Mastery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793790" y="5512713"/>
            <a:ext cx="25518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Action Items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793790" y="6137672"/>
            <a:ext cx="6419400" cy="750000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1005482" y="6204635"/>
            <a:ext cx="59961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b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Add time in your calendar to work on Warrior content</a:t>
            </a:r>
            <a:endParaRPr/>
          </a:p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b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each week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7417237" y="6137672"/>
            <a:ext cx="6419400" cy="750000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7628930" y="6319838"/>
            <a:ext cx="59961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b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Add time to do recommend reading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793790" y="7091839"/>
            <a:ext cx="6419400" cy="750000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1005483" y="7303532"/>
            <a:ext cx="59961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b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Add the call times into your calendar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7417237" y="7091839"/>
            <a:ext cx="6419400" cy="750000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7628930" y="7303532"/>
            <a:ext cx="59961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b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Add reminders to connect with new Warriors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984" y="2038349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3218" y="2038349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8889" y="2051208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397" y="3160751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3218" y="3160751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5072" y="3152182"/>
            <a:ext cx="31885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 descr="Chevron arrow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917" y="4435554"/>
            <a:ext cx="318850" cy="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>
            <a:off x="4479905" y="467664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Reading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123" y="1737860"/>
            <a:ext cx="3407556" cy="550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340" y="1647022"/>
            <a:ext cx="3733720" cy="559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85721" y="1647022"/>
            <a:ext cx="3407556" cy="550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/>
          <p:nvPr/>
        </p:nvSpPr>
        <p:spPr>
          <a:xfrm>
            <a:off x="730329" y="7054095"/>
            <a:ext cx="4647427" cy="688965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/>
          <p:nvPr/>
        </p:nvSpPr>
        <p:spPr>
          <a:xfrm>
            <a:off x="483513" y="425411"/>
            <a:ext cx="5486400" cy="49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Networking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4560569" y="1531740"/>
            <a:ext cx="45719" cy="4465024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3940016" y="1877497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4393406" y="171033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452938" y="1780401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730330" y="1690450"/>
            <a:ext cx="3047882" cy="18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Networking Calls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1181586" y="1959649"/>
            <a:ext cx="3198008" cy="50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Weekly opportunities to connect with fellow Warriors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4727734" y="2671286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4393406" y="250412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4452938" y="2576871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5365790" y="2484239"/>
            <a:ext cx="3778210" cy="25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Zoom Speed Dating Calls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5365790" y="2742114"/>
            <a:ext cx="3611046" cy="50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Quick connections to expand your network efficiently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3940016" y="3385661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4393406" y="3218498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4441507" y="3279093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370114" y="3198614"/>
            <a:ext cx="3408098" cy="22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Warrior Only Events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730329" y="3468051"/>
            <a:ext cx="2984421" cy="50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Exclusive gatherings for program members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4727734" y="4100155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4393406" y="3932992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4452938" y="3994452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4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5365790" y="3913108"/>
            <a:ext cx="3704866" cy="29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Annual 3-Day Bootcamp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377756" y="4192785"/>
            <a:ext cx="3945374" cy="50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Intensive learning and </a:t>
            </a:r>
            <a:endParaRPr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networking experience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3940016" y="4814649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4393406" y="4647486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4452938" y="4737747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5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370114" y="4627602"/>
            <a:ext cx="3408098" cy="20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Warrior Workshops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850723" y="4898105"/>
            <a:ext cx="2984421" cy="25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Focused skill-building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sessions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4727734" y="5529143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393406" y="5361980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52938" y="5391745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850"/>
              <a:buFont typeface="Outfit ExtraBold"/>
              <a:buNone/>
            </a:pPr>
            <a:r>
              <a:rPr lang="en-US" sz="18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6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5365790" y="5342096"/>
            <a:ext cx="3180514" cy="21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Warrior Meet-Ups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5388111" y="5642967"/>
            <a:ext cx="2984421" cy="50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Casual gatherings to strengthen relationships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793790" y="6691789"/>
            <a:ext cx="1984653" cy="24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Action Item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782359" y="7252468"/>
            <a:ext cx="7556421" cy="25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Add these </a:t>
            </a: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  <a:hlinkClick r:id="rId4"/>
              </a:rPr>
              <a:t>events</a:t>
            </a:r>
            <a:r>
              <a:rPr lang="en-US" sz="2000" i="1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 into your calendar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7315200" y="6837998"/>
            <a:ext cx="5277066" cy="853162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30329" y="6889899"/>
            <a:ext cx="5277066" cy="853162"/>
          </a:xfrm>
          <a:prstGeom prst="roundRect">
            <a:avLst>
              <a:gd name="adj" fmla="val 11431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538609" y="405884"/>
            <a:ext cx="5103614" cy="63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Community Building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2301002" y="3277910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Acquisitions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793790" y="3719155"/>
            <a:ext cx="4058960" cy="65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Finding and securing profitable real estate deals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1015" y="1771055"/>
            <a:ext cx="4108371" cy="410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/>
          <p:nvPr/>
        </p:nvSpPr>
        <p:spPr>
          <a:xfrm>
            <a:off x="6113621" y="3645813"/>
            <a:ext cx="287060" cy="35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50"/>
              <a:buFont typeface="Outfit ExtraBold"/>
              <a:buNone/>
            </a:pPr>
            <a:r>
              <a:rPr lang="en-US" sz="22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9369385" y="2337554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Capital Raising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9369385" y="2778800"/>
            <a:ext cx="4467225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Strategies for attracting investors </a:t>
            </a:r>
            <a:endParaRPr/>
          </a:p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and funding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1015" y="1771055"/>
            <a:ext cx="4108371" cy="410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/>
          <p:nvPr/>
        </p:nvSpPr>
        <p:spPr>
          <a:xfrm>
            <a:off x="7700486" y="2729627"/>
            <a:ext cx="287060" cy="35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50"/>
              <a:buFont typeface="Outfit ExtraBold"/>
              <a:buNone/>
            </a:pPr>
            <a:r>
              <a:rPr lang="en-US" sz="22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9369385" y="4544854"/>
            <a:ext cx="400915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Asset Management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9369385" y="4986099"/>
            <a:ext cx="4467225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Optimizing property performance </a:t>
            </a:r>
            <a:endParaRPr/>
          </a:p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i="1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and value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1015" y="1771055"/>
            <a:ext cx="4108371" cy="410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/>
          <p:nvPr/>
        </p:nvSpPr>
        <p:spPr>
          <a:xfrm>
            <a:off x="7700486" y="4561880"/>
            <a:ext cx="287060" cy="35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50"/>
              <a:buFont typeface="Outfit ExtraBold"/>
              <a:buNone/>
            </a:pPr>
            <a:r>
              <a:rPr lang="en-US" sz="225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793790" y="6185535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Action Item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793790" y="6994208"/>
            <a:ext cx="6272451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Take notes for your strengths, weaknesses, </a:t>
            </a:r>
            <a:endParaRPr dirty="0"/>
          </a:p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likes, and dislikes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7509033" y="7077909"/>
            <a:ext cx="6272451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Within 90 days you need to know your role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/>
          <p:nvPr/>
        </p:nvSpPr>
        <p:spPr>
          <a:xfrm>
            <a:off x="782955" y="342916"/>
            <a:ext cx="5919311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Framework of Success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7430" y="1997035"/>
            <a:ext cx="1614011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3894892" y="2613065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Operating Deals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5088255" y="2714268"/>
            <a:ext cx="6069602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Managing assets for optimal returns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0424" y="3360658"/>
            <a:ext cx="3228022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/>
          <p:nvPr/>
        </p:nvSpPr>
        <p:spPr>
          <a:xfrm>
            <a:off x="3894892" y="3814762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Finding Deals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7"/>
          <p:cNvSpPr/>
          <p:nvPr/>
        </p:nvSpPr>
        <p:spPr>
          <a:xfrm>
            <a:off x="5895261" y="4077891"/>
            <a:ext cx="555651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Sourcing profitable opportunities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3418" y="4724281"/>
            <a:ext cx="4842034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3894892" y="5178385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6702266" y="4951095"/>
            <a:ext cx="459710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Building Capital Access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6702266" y="5441513"/>
            <a:ext cx="513050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Developing investor relationships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6294" y="6087904"/>
            <a:ext cx="6456164" cy="130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7"/>
          <p:cNvSpPr/>
          <p:nvPr/>
        </p:nvSpPr>
        <p:spPr>
          <a:xfrm>
            <a:off x="3894773" y="6542008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4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7509272" y="6314718"/>
            <a:ext cx="253329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Education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7509272" y="6805136"/>
            <a:ext cx="411667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 dirty="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Foundation of knowledge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/>
          <p:nvPr/>
        </p:nvSpPr>
        <p:spPr>
          <a:xfrm>
            <a:off x="793790" y="1282660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Warrior Levels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793790" y="2445068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/>
          <p:nvPr/>
        </p:nvSpPr>
        <p:spPr>
          <a:xfrm>
            <a:off x="1721167" y="2899172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3194328" y="2671882"/>
            <a:ext cx="7680501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Those who make it their life and mission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>
            <a:off x="3194328" y="3162300"/>
            <a:ext cx="5242917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Fully committed to success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3080861" y="3736777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793790" y="3865364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2808089" y="4319468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5368170" y="4092178"/>
            <a:ext cx="8355091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Those who show up, watch calls, and network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5368171" y="4582597"/>
            <a:ext cx="5932408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Actively participating but not fully immersed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5254704" y="5157073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793790" y="5285661"/>
            <a:ext cx="6521410" cy="1661279"/>
          </a:xfrm>
          <a:prstGeom prst="roundRect">
            <a:avLst>
              <a:gd name="adj" fmla="val 5735"/>
            </a:avLst>
          </a:prstGeom>
          <a:solidFill>
            <a:srgbClr val="E9E6FA"/>
          </a:solidFill>
          <a:ln w="9525" cap="flat" cmpd="sng">
            <a:solidFill>
              <a:srgbClr val="BDB8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3895011" y="5916930"/>
            <a:ext cx="318968" cy="39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7542014" y="5512475"/>
            <a:ext cx="6067782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500"/>
              <a:buFont typeface="Outfit ExtraBold"/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Those who expect results simply because they joined the Warrior Group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7542014" y="6357223"/>
            <a:ext cx="6067782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None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Minimal effort, unrealistic expectations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9"/>
          <p:cNvSpPr/>
          <p:nvPr/>
        </p:nvSpPr>
        <p:spPr>
          <a:xfrm>
            <a:off x="6280190" y="1339691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6000"/>
              <a:buFont typeface="Outfit ExtraBold"/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Final Rundown</a:t>
            </a:r>
            <a:endParaRPr sz="6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6280190" y="246792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Underwriting Course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6280190" y="2910126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Legal Structure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6280190" y="3352324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Capital Raising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6280190" y="3794522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Finding Deals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6280190" y="4236720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Tax Strategies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6280190" y="467891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Team Building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6280190" y="5121116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Risk Management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6280190" y="5563314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Branding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6280190" y="6005513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Marketing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6280190" y="6447711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CRM Management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10342721" y="246792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Pitch Deck Creation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10342721" y="2910126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Speaking to Investors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10342721" y="3352324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Due Diligence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10342721" y="3794522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Vendor Management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10342721" y="4236720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Property Management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10342721" y="4678918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KPI Tracking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10342721" y="5121116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Mystery Shopping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10342721" y="5563314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AM for Cap-Ex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10342721" y="6005513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Contracts &amp; LLCs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9"/>
          <p:cNvSpPr/>
          <p:nvPr/>
        </p:nvSpPr>
        <p:spPr>
          <a:xfrm>
            <a:off x="10342721" y="6447711"/>
            <a:ext cx="35015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Arimo"/>
              <a:buChar char="•"/>
            </a:pPr>
            <a:r>
              <a:rPr lang="en-US" sz="20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…and so much more!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1336</Words>
  <Application>Microsoft Office PowerPoint</Application>
  <PresentationFormat>Custom</PresentationFormat>
  <Paragraphs>293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Open Sans</vt:lpstr>
      <vt:lpstr>Libre Baskerville</vt:lpstr>
      <vt:lpstr>Arial</vt:lpstr>
      <vt:lpstr>Arimo</vt:lpstr>
      <vt:lpstr>Outfit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Anthony Callahan</cp:lastModifiedBy>
  <cp:revision>1</cp:revision>
  <dcterms:created xsi:type="dcterms:W3CDTF">2025-03-12T15:36:54Z</dcterms:created>
  <dcterms:modified xsi:type="dcterms:W3CDTF">2025-03-31T15:49:12Z</dcterms:modified>
</cp:coreProperties>
</file>