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238AACA-7D29-4884-946D-55438D571BEA}">
  <a:tblStyle styleId="{0238AACA-7D29-4884-946D-55438D571B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6f9e470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6f9e47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3d090f3fb57e09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3d090f3fb57e09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6f9e470d_0_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6f9e470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59dda0d224beeb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59dda0d224beeb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10cd7962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2b10cd79623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6f9e470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6f9e470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6f9e470d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6f9e470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6f9e470d_0_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6f9e470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cbdbac18abbf6c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cbdbac18abbf6c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2b3274c6d1ecdf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2b3274c6d1ecdf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dcbdbac18abbf6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dcbdbac18abbf6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0e66dc356288fb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c0e66dc356288fb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865430" y="1390644"/>
            <a:ext cx="38196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b="0" sz="2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13"/>
          <p:cNvSpPr/>
          <p:nvPr>
            <p:ph idx="2" type="pic"/>
          </p:nvPr>
        </p:nvSpPr>
        <p:spPr>
          <a:xfrm>
            <a:off x="5212160" y="857250"/>
            <a:ext cx="2400300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50"/>
              </a:srgbClr>
            </a:outerShdw>
          </a:effectLst>
        </p:spPr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866215" y="2743200"/>
            <a:ext cx="3813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ctrTitle"/>
          </p:nvPr>
        </p:nvSpPr>
        <p:spPr>
          <a:xfrm>
            <a:off x="460950" y="59587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Weighted Return</a:t>
            </a:r>
            <a:endParaRPr/>
          </a:p>
        </p:txBody>
      </p:sp>
      <p:sp>
        <p:nvSpPr>
          <p:cNvPr id="93" name="Google Shape;93;p14"/>
          <p:cNvSpPr txBox="1"/>
          <p:nvPr>
            <p:ph idx="1" type="subTitle"/>
          </p:nvPr>
        </p:nvSpPr>
        <p:spPr>
          <a:xfrm>
            <a:off x="460938" y="1658288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 Rate and Lending Rate </a:t>
            </a:r>
            <a:r>
              <a:rPr lang="en"/>
              <a:t>Effects</a:t>
            </a:r>
            <a:r>
              <a:rPr lang="en"/>
              <a:t> on Returns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357825" y="3544450"/>
            <a:ext cx="5391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Presented by: Chris Wooten realchriswooten@FB, Insta, LinkedIn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$250+M AUM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4125" y="2571750"/>
            <a:ext cx="2608926" cy="21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type="title"/>
          </p:nvPr>
        </p:nvSpPr>
        <p:spPr>
          <a:xfrm>
            <a:off x="690293" y="270278"/>
            <a:ext cx="77634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Notice the Pattern?</a:t>
            </a:r>
            <a:endParaRPr/>
          </a:p>
        </p:txBody>
      </p:sp>
      <p:pic>
        <p:nvPicPr>
          <p:cNvPr id="177" name="Google Shape;1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300" y="801863"/>
            <a:ext cx="5942599" cy="373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>
            <p:ph type="title"/>
          </p:nvPr>
        </p:nvSpPr>
        <p:spPr>
          <a:xfrm>
            <a:off x="783086" y="522265"/>
            <a:ext cx="6824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Weighted Return</a:t>
            </a:r>
            <a:endParaRPr/>
          </a:p>
        </p:txBody>
      </p:sp>
      <p:sp>
        <p:nvSpPr>
          <p:cNvPr id="183" name="Google Shape;183;p24"/>
          <p:cNvSpPr txBox="1"/>
          <p:nvPr>
            <p:ph type="title"/>
          </p:nvPr>
        </p:nvSpPr>
        <p:spPr>
          <a:xfrm>
            <a:off x="709363" y="1663798"/>
            <a:ext cx="6824100" cy="261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(CAP Rate - Interest Rate) *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(Percentage of Debt / Percentage of Capital) =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Debt Multiplier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type="ctrTitle"/>
          </p:nvPr>
        </p:nvSpPr>
        <p:spPr>
          <a:xfrm>
            <a:off x="598100" y="1174147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89" name="Google Shape;189;p25"/>
          <p:cNvSpPr txBox="1"/>
          <p:nvPr>
            <p:ph idx="1" type="subTitle"/>
          </p:nvPr>
        </p:nvSpPr>
        <p:spPr>
          <a:xfrm>
            <a:off x="598100" y="2073827"/>
            <a:ext cx="8222100" cy="21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A CAP Rate lower than interest rate is a negative multiplier of return.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% of debt / % of capital = return multiplier.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(5-6) * (80/20) = -1 * 4 = -4 starting return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(5-6) * (70/30) = -1 * 2.3 = -2.3 starting return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Lower debt can ease negative starting return.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 b="0" l="3614" r="0" t="0"/>
          <a:stretch/>
        </p:blipFill>
        <p:spPr>
          <a:xfrm>
            <a:off x="0" y="2002264"/>
            <a:ext cx="3027758" cy="314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5">
            <a:alphaModFix/>
          </a:blip>
          <a:srcRect b="0" l="35641" r="0" t="0"/>
          <a:stretch/>
        </p:blipFill>
        <p:spPr>
          <a:xfrm>
            <a:off x="0" y="2169260"/>
            <a:ext cx="1141809" cy="177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6">
            <a:alphaModFix/>
          </a:blip>
          <a:srcRect b="0" l="0" r="0" t="28815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7">
            <a:alphaModFix/>
          </a:blip>
          <a:srcRect b="23318" l="0" r="0" t="0"/>
          <a:stretch/>
        </p:blipFill>
        <p:spPr>
          <a:xfrm>
            <a:off x="6454408" y="4572000"/>
            <a:ext cx="7453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7828359" y="0"/>
            <a:ext cx="514500" cy="8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1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 txBox="1"/>
          <p:nvPr>
            <p:ph type="title"/>
          </p:nvPr>
        </p:nvSpPr>
        <p:spPr>
          <a:xfrm>
            <a:off x="5056581" y="471949"/>
            <a:ext cx="2481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 sz="3200">
                <a:solidFill>
                  <a:schemeClr val="lt1"/>
                </a:solidFill>
              </a:rPr>
              <a:t>Real Chris Wooten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5056581" y="1828800"/>
            <a:ext cx="24810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-60452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►"/>
            </a:pPr>
            <a:r>
              <a:rPr lang="en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Retired Marine Corps LDO Officer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60452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►"/>
            </a:pPr>
            <a:r>
              <a:rPr lang="en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25+ years asset management &amp; constant process improvement.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60452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►"/>
            </a:pPr>
            <a:r>
              <a:rPr lang="en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Forced to learn submarket analysis due to Marine Corps moves ever 2-3 years.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60452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►"/>
            </a:pPr>
            <a:r>
              <a:rPr lang="en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Started remote flipping with OPM while active duty in 2015, flipped 27 houses in two years.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60452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►"/>
            </a:pPr>
            <a:r>
              <a:rPr lang="en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Purchased first MFR Jan 2016, and quickly learned ropes of self-directed IRA investing.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60452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►"/>
            </a:pPr>
            <a:r>
              <a:rPr lang="en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GP, KP +3,500-units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" y="0"/>
            <a:ext cx="40437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Terms</a:t>
            </a:r>
            <a:endParaRPr/>
          </a:p>
        </p:txBody>
      </p:sp>
      <p:grpSp>
        <p:nvGrpSpPr>
          <p:cNvPr id="113" name="Google Shape;113;p16"/>
          <p:cNvGrpSpPr/>
          <p:nvPr/>
        </p:nvGrpSpPr>
        <p:grpSpPr>
          <a:xfrm>
            <a:off x="431925" y="1304875"/>
            <a:ext cx="2628925" cy="3416400"/>
            <a:chOff x="431925" y="1304875"/>
            <a:chExt cx="2628925" cy="3416400"/>
          </a:xfrm>
        </p:grpSpPr>
        <p:sp>
          <p:nvSpPr>
            <p:cNvPr id="114" name="Google Shape;114;p16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Google Shape;116;p16"/>
          <p:cNvSpPr txBox="1"/>
          <p:nvPr>
            <p:ph idx="4294967295" type="body"/>
          </p:nvPr>
        </p:nvSpPr>
        <p:spPr>
          <a:xfrm>
            <a:off x="506425" y="13048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Capitalization Rate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7" name="Google Shape;117;p16"/>
          <p:cNvSpPr txBox="1"/>
          <p:nvPr>
            <p:ph idx="4294967295" type="body"/>
          </p:nvPr>
        </p:nvSpPr>
        <p:spPr>
          <a:xfrm>
            <a:off x="508325" y="1850300"/>
            <a:ext cx="24786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aka CAP Rate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An investing metric used to measure the rate of return on the capital in an investment.</a:t>
            </a:r>
            <a:endParaRPr sz="1600"/>
          </a:p>
        </p:txBody>
      </p:sp>
      <p:grpSp>
        <p:nvGrpSpPr>
          <p:cNvPr id="118" name="Google Shape;118;p16"/>
          <p:cNvGrpSpPr/>
          <p:nvPr/>
        </p:nvGrpSpPr>
        <p:grpSpPr>
          <a:xfrm>
            <a:off x="3320450" y="1304875"/>
            <a:ext cx="2632500" cy="3416400"/>
            <a:chOff x="3320450" y="1304875"/>
            <a:chExt cx="2632500" cy="3416400"/>
          </a:xfrm>
        </p:grpSpPr>
        <p:sp>
          <p:nvSpPr>
            <p:cNvPr id="119" name="Google Shape;119;p16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Google Shape;121;p16"/>
          <p:cNvSpPr txBox="1"/>
          <p:nvPr>
            <p:ph idx="4294967295" type="body"/>
          </p:nvPr>
        </p:nvSpPr>
        <p:spPr>
          <a:xfrm>
            <a:off x="3389450" y="13048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Lending Rate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2" name="Google Shape;122;p16"/>
          <p:cNvSpPr txBox="1"/>
          <p:nvPr>
            <p:ph idx="4294967295" type="body"/>
          </p:nvPr>
        </p:nvSpPr>
        <p:spPr>
          <a:xfrm>
            <a:off x="3360438" y="1766275"/>
            <a:ext cx="24786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aka Debt Interest Rate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This is the interest the lender is charging on the debt.</a:t>
            </a:r>
            <a:endParaRPr sz="1600"/>
          </a:p>
        </p:txBody>
      </p:sp>
      <p:grpSp>
        <p:nvGrpSpPr>
          <p:cNvPr id="123" name="Google Shape;123;p16"/>
          <p:cNvGrpSpPr/>
          <p:nvPr/>
        </p:nvGrpSpPr>
        <p:grpSpPr>
          <a:xfrm>
            <a:off x="6212550" y="1304875"/>
            <a:ext cx="2632500" cy="3416400"/>
            <a:chOff x="6212550" y="1304875"/>
            <a:chExt cx="2632500" cy="3416400"/>
          </a:xfrm>
        </p:grpSpPr>
        <p:sp>
          <p:nvSpPr>
            <p:cNvPr id="124" name="Google Shape;124;p16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 txBox="1"/>
            <p:nvPr/>
          </p:nvSpPr>
          <p:spPr>
            <a:xfrm>
              <a:off x="6212550" y="1304875"/>
              <a:ext cx="26325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16"/>
          <p:cNvSpPr txBox="1"/>
          <p:nvPr>
            <p:ph idx="4294967295" type="body"/>
          </p:nvPr>
        </p:nvSpPr>
        <p:spPr>
          <a:xfrm>
            <a:off x="6272475" y="13048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Standard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7" name="Google Shape;127;p16"/>
          <p:cNvSpPr txBox="1"/>
          <p:nvPr>
            <p:ph idx="4294967295" type="body"/>
          </p:nvPr>
        </p:nvSpPr>
        <p:spPr>
          <a:xfrm>
            <a:off x="6286400" y="1850300"/>
            <a:ext cx="24786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Valuation: $5M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NOI: $250k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CAP Rate: 5%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Amortization</a:t>
            </a:r>
            <a:r>
              <a:rPr lang="en" sz="1600"/>
              <a:t> over 30-years.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</a:t>
            </a: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432350" y="1304875"/>
            <a:ext cx="2469300" cy="6078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 txBox="1"/>
          <p:nvPr>
            <p:ph idx="4294967295" type="body"/>
          </p:nvPr>
        </p:nvSpPr>
        <p:spPr>
          <a:xfrm>
            <a:off x="432350" y="1451576"/>
            <a:ext cx="22572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Challenge 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5" name="Google Shape;135;p17"/>
          <p:cNvSpPr txBox="1"/>
          <p:nvPr>
            <p:ph idx="4294967295" type="body"/>
          </p:nvPr>
        </p:nvSpPr>
        <p:spPr>
          <a:xfrm>
            <a:off x="432350" y="2070575"/>
            <a:ext cx="2471700" cy="26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Fed Rate on the Rise</a:t>
            </a:r>
            <a:endParaRPr b="1" sz="16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600"/>
              <a:t>The Fed Borrowing Rate is on a rise causing lending rates to increase to levels not seen in years.</a:t>
            </a:r>
            <a:endParaRPr sz="1600"/>
          </a:p>
        </p:txBody>
      </p:sp>
      <p:sp>
        <p:nvSpPr>
          <p:cNvPr id="136" name="Google Shape;136;p17"/>
          <p:cNvSpPr/>
          <p:nvPr/>
        </p:nvSpPr>
        <p:spPr>
          <a:xfrm>
            <a:off x="3044777" y="1304875"/>
            <a:ext cx="2760600" cy="6078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7"/>
          <p:cNvSpPr txBox="1"/>
          <p:nvPr>
            <p:ph idx="4294967295" type="body"/>
          </p:nvPr>
        </p:nvSpPr>
        <p:spPr>
          <a:xfrm>
            <a:off x="3336150" y="1451576"/>
            <a:ext cx="22572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Challenge 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8" name="Google Shape;138;p17"/>
          <p:cNvSpPr txBox="1"/>
          <p:nvPr>
            <p:ph idx="4294967295" type="body"/>
          </p:nvPr>
        </p:nvSpPr>
        <p:spPr>
          <a:xfrm>
            <a:off x="3336146" y="2070575"/>
            <a:ext cx="2471700" cy="26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CAP Rates at Low’s</a:t>
            </a:r>
            <a:endParaRPr b="1" sz="16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600"/>
              <a:t>The demand for Multifamily property has pressed the CAP rate to all time lows.</a:t>
            </a:r>
            <a:endParaRPr sz="1600"/>
          </a:p>
        </p:txBody>
      </p:sp>
      <p:sp>
        <p:nvSpPr>
          <p:cNvPr id="139" name="Google Shape;139;p17"/>
          <p:cNvSpPr/>
          <p:nvPr/>
        </p:nvSpPr>
        <p:spPr>
          <a:xfrm>
            <a:off x="5948502" y="1304875"/>
            <a:ext cx="2760600" cy="6078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7"/>
          <p:cNvSpPr txBox="1"/>
          <p:nvPr>
            <p:ph idx="4294967295" type="body"/>
          </p:nvPr>
        </p:nvSpPr>
        <p:spPr>
          <a:xfrm>
            <a:off x="6254233" y="1451576"/>
            <a:ext cx="22572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Challenge 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1" name="Google Shape;141;p17"/>
          <p:cNvSpPr txBox="1"/>
          <p:nvPr>
            <p:ph idx="4294967295" type="body"/>
          </p:nvPr>
        </p:nvSpPr>
        <p:spPr>
          <a:xfrm>
            <a:off x="6254226" y="2070575"/>
            <a:ext cx="2471700" cy="26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CAP and Lending Rate are INVERTED</a:t>
            </a:r>
            <a:endParaRPr b="1" sz="16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600"/>
              <a:t>These two metrics have not been inverted in 30 years.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/>
          <p:nvPr>
            <p:ph type="title"/>
          </p:nvPr>
        </p:nvSpPr>
        <p:spPr>
          <a:xfrm>
            <a:off x="265500" y="11511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Unlevered or ALL CASH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</a:t>
            </a:r>
            <a:endParaRPr/>
          </a:p>
        </p:txBody>
      </p:sp>
      <p:sp>
        <p:nvSpPr>
          <p:cNvPr id="147" name="Google Shape;147;p18"/>
          <p:cNvSpPr txBox="1"/>
          <p:nvPr>
            <p:ph idx="2" type="body"/>
          </p:nvPr>
        </p:nvSpPr>
        <p:spPr>
          <a:xfrm>
            <a:off x="4788135" y="770774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Valuation	 $ 5,000,000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Capital		 $ 5,000,000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CAP Rate		5.00%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NOI			   $ 250,000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COC				5.00%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NOI / Capital = COC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812360" y="902906"/>
            <a:ext cx="77634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Higher Returns Through Leverage</a:t>
            </a:r>
            <a:endParaRPr/>
          </a:p>
        </p:txBody>
      </p:sp>
      <p:graphicFrame>
        <p:nvGraphicFramePr>
          <p:cNvPr id="153" name="Google Shape;153;p19"/>
          <p:cNvGraphicFramePr/>
          <p:nvPr/>
        </p:nvGraphicFramePr>
        <p:xfrm>
          <a:off x="952485" y="16192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{0238AACA-7D29-4884-946D-55438D571BEA}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80% LTV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Yr1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Yr2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Yr3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Yr4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Yr5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Debt Payment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3% Interest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$118,858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$235,176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$348,876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$459,880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$568,104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Post Debt Cash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$131,142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$264,824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$401,124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$540,120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$681,896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COC Return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YOY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13.11%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13.24%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13.37%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13.50%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13.64%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812360" y="902906"/>
            <a:ext cx="77634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CAP = Interest</a:t>
            </a:r>
            <a:endParaRPr/>
          </a:p>
        </p:txBody>
      </p:sp>
      <p:graphicFrame>
        <p:nvGraphicFramePr>
          <p:cNvPr id="159" name="Google Shape;159;p20"/>
          <p:cNvGraphicFramePr/>
          <p:nvPr/>
        </p:nvGraphicFramePr>
        <p:xfrm>
          <a:off x="952485" y="16192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{0238AACA-7D29-4884-946D-55438D571BEA}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80% LTV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Yr1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Yr2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Yr3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Yr4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Yr5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Debt Payment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5% Interest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$198,660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$394,300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$586,767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$775,897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$961,521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Post Debt Cash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$51,340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$105,700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$163,233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$224,103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$288,479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COC Return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YOY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5.13%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5.29%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5.44%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5.60%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5.77%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type="title"/>
          </p:nvPr>
        </p:nvSpPr>
        <p:spPr>
          <a:xfrm>
            <a:off x="1594675" y="410000"/>
            <a:ext cx="58287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+30 years since the last inversion</a:t>
            </a:r>
            <a:endParaRPr/>
          </a:p>
        </p:txBody>
      </p:sp>
      <p:pic>
        <p:nvPicPr>
          <p:cNvPr id="165" name="Google Shape;16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813" y="1017800"/>
            <a:ext cx="5472017" cy="382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22"/>
          <p:cNvGraphicFramePr/>
          <p:nvPr/>
        </p:nvGraphicFramePr>
        <p:xfrm>
          <a:off x="760326" y="13205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{0238AACA-7D29-4884-946D-55438D571BEA}</a:tableStyleId>
              </a:tblPr>
              <a:tblGrid>
                <a:gridCol w="1089050"/>
                <a:gridCol w="1089050"/>
                <a:gridCol w="1089050"/>
                <a:gridCol w="1089050"/>
                <a:gridCol w="1089050"/>
                <a:gridCol w="1089050"/>
                <a:gridCol w="1089050"/>
              </a:tblGrid>
              <a:tr h="39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80% LTV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Yr1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Yr2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Yr3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Yr4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Yr5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Debt Payment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6% Interest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$238,664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$474,298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$706,716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$935,718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$1,161,096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Post Debt Cash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$11,336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$25,702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$43,284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$64,282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$88,904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COC Return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YOY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1.13%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1.29%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1.44%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1.61%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1.78%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1" name="Google Shape;171;p22"/>
          <p:cNvSpPr txBox="1"/>
          <p:nvPr>
            <p:ph type="title"/>
          </p:nvPr>
        </p:nvSpPr>
        <p:spPr>
          <a:xfrm>
            <a:off x="760335" y="712729"/>
            <a:ext cx="77634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5% CAP rate against a 6% Interest rate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